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1" r:id="rId2"/>
    <p:sldId id="272" r:id="rId3"/>
    <p:sldId id="262" r:id="rId4"/>
    <p:sldId id="270" r:id="rId5"/>
    <p:sldId id="263" r:id="rId6"/>
    <p:sldId id="264" r:id="rId7"/>
    <p:sldId id="265" r:id="rId8"/>
    <p:sldId id="271" r:id="rId9"/>
    <p:sldId id="269" r:id="rId10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8E0"/>
    <a:srgbClr val="2B39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32475-D068-4EB4-92BE-F3653E1FD03C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C9E32-3856-4796-9AA9-F20513B053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271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6434B-31FC-45E5-8610-D308AD6C4267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1FB37-7BAD-409F-99C2-3AC4A02634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8578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C3C34-F7D0-41D4-9A48-5483757A443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5066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1FB37-7BAD-409F-99C2-3AC4A026340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0645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C3C34-F7D0-41D4-9A48-5483757A443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0228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1FB37-7BAD-409F-99C2-3AC4A026340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3985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1FB37-7BAD-409F-99C2-3AC4A026340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6201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1FB37-7BAD-409F-99C2-3AC4A026340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0937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1FB37-7BAD-409F-99C2-3AC4A026340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6824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1FB37-7BAD-409F-99C2-3AC4A026340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5364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C3C34-F7D0-41D4-9A48-5483757A443D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593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002215" y="1238080"/>
            <a:ext cx="6189785" cy="2387600"/>
          </a:xfrm>
        </p:spPr>
        <p:txBody>
          <a:bodyPr anchor="b"/>
          <a:lstStyle>
            <a:lvl1pPr algn="ctr">
              <a:defRPr sz="6000" b="1">
                <a:solidFill>
                  <a:srgbClr val="2B3972"/>
                </a:solidFill>
              </a:defRPr>
            </a:lvl1pPr>
          </a:lstStyle>
          <a:p>
            <a:r>
              <a:rPr lang="nl-NL" dirty="0" smtClean="0"/>
              <a:t>Titel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6002215" y="3625680"/>
            <a:ext cx="617102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 smtClean="0"/>
              <a:t>Datum, naam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96" y="182075"/>
            <a:ext cx="4766140" cy="85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26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D3AF-25DA-40FA-9160-F3BEBCBEF210}" type="datetime1">
              <a:rPr lang="nl-NL" smtClean="0"/>
              <a:t>19-3-2018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757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6087B-48A4-4D01-B17A-5C3E4A6E1587}" type="datetime1">
              <a:rPr lang="nl-NL" smtClean="0"/>
              <a:t>19-3-2018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389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600" y="1971527"/>
            <a:ext cx="9513600" cy="39492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65A7-2BDB-4F63-8992-39AAA903641B}" type="datetime1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EF62-B3AF-46D1-992A-E3A1EC605C92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11347067" y="3288780"/>
            <a:ext cx="667200" cy="600480"/>
          </a:xfrm>
          <a:custGeom>
            <a:avLst/>
            <a:gdLst>
              <a:gd name="T0" fmla="*/ 199 w 405"/>
              <a:gd name="T1" fmla="*/ 50 h 406"/>
              <a:gd name="T2" fmla="*/ 244 w 405"/>
              <a:gd name="T3" fmla="*/ 94 h 406"/>
              <a:gd name="T4" fmla="*/ 244 w 405"/>
              <a:gd name="T5" fmla="*/ 94 h 406"/>
              <a:gd name="T6" fmla="*/ 308 w 405"/>
              <a:gd name="T7" fmla="*/ 159 h 406"/>
              <a:gd name="T8" fmla="*/ 353 w 405"/>
              <a:gd name="T9" fmla="*/ 203 h 406"/>
              <a:gd name="T10" fmla="*/ 308 w 405"/>
              <a:gd name="T11" fmla="*/ 247 h 406"/>
              <a:gd name="T12" fmla="*/ 244 w 405"/>
              <a:gd name="T13" fmla="*/ 312 h 406"/>
              <a:gd name="T14" fmla="*/ 199 w 405"/>
              <a:gd name="T15" fmla="*/ 357 h 406"/>
              <a:gd name="T16" fmla="*/ 155 w 405"/>
              <a:gd name="T17" fmla="*/ 312 h 406"/>
              <a:gd name="T18" fmla="*/ 199 w 405"/>
              <a:gd name="T19" fmla="*/ 268 h 406"/>
              <a:gd name="T20" fmla="*/ 200 w 405"/>
              <a:gd name="T21" fmla="*/ 268 h 406"/>
              <a:gd name="T22" fmla="*/ 264 w 405"/>
              <a:gd name="T23" fmla="*/ 203 h 406"/>
              <a:gd name="T24" fmla="*/ 264 w 405"/>
              <a:gd name="T25" fmla="*/ 203 h 406"/>
              <a:gd name="T26" fmla="*/ 264 w 405"/>
              <a:gd name="T27" fmla="*/ 203 h 406"/>
              <a:gd name="T28" fmla="*/ 199 w 405"/>
              <a:gd name="T29" fmla="*/ 138 h 406"/>
              <a:gd name="T30" fmla="*/ 155 w 405"/>
              <a:gd name="T31" fmla="*/ 94 h 406"/>
              <a:gd name="T32" fmla="*/ 199 w 405"/>
              <a:gd name="T33" fmla="*/ 50 h 406"/>
              <a:gd name="T34" fmla="*/ 203 w 405"/>
              <a:gd name="T35" fmla="*/ 406 h 406"/>
              <a:gd name="T36" fmla="*/ 405 w 405"/>
              <a:gd name="T37" fmla="*/ 203 h 406"/>
              <a:gd name="T38" fmla="*/ 203 w 405"/>
              <a:gd name="T39" fmla="*/ 0 h 406"/>
              <a:gd name="T40" fmla="*/ 0 w 405"/>
              <a:gd name="T41" fmla="*/ 203 h 406"/>
              <a:gd name="T42" fmla="*/ 203 w 405"/>
              <a:gd name="T43" fmla="*/ 406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05" h="406">
                <a:moveTo>
                  <a:pt x="199" y="50"/>
                </a:moveTo>
                <a:cubicBezTo>
                  <a:pt x="224" y="50"/>
                  <a:pt x="244" y="69"/>
                  <a:pt x="244" y="94"/>
                </a:cubicBezTo>
                <a:cubicBezTo>
                  <a:pt x="244" y="94"/>
                  <a:pt x="244" y="94"/>
                  <a:pt x="244" y="94"/>
                </a:cubicBezTo>
                <a:cubicBezTo>
                  <a:pt x="244" y="133"/>
                  <a:pt x="272" y="159"/>
                  <a:pt x="308" y="159"/>
                </a:cubicBezTo>
                <a:cubicBezTo>
                  <a:pt x="333" y="159"/>
                  <a:pt x="353" y="179"/>
                  <a:pt x="353" y="203"/>
                </a:cubicBezTo>
                <a:cubicBezTo>
                  <a:pt x="353" y="228"/>
                  <a:pt x="333" y="247"/>
                  <a:pt x="308" y="247"/>
                </a:cubicBezTo>
                <a:cubicBezTo>
                  <a:pt x="272" y="247"/>
                  <a:pt x="244" y="275"/>
                  <a:pt x="244" y="312"/>
                </a:cubicBezTo>
                <a:cubicBezTo>
                  <a:pt x="244" y="337"/>
                  <a:pt x="224" y="357"/>
                  <a:pt x="199" y="357"/>
                </a:cubicBezTo>
                <a:cubicBezTo>
                  <a:pt x="175" y="357"/>
                  <a:pt x="155" y="337"/>
                  <a:pt x="155" y="312"/>
                </a:cubicBezTo>
                <a:cubicBezTo>
                  <a:pt x="155" y="288"/>
                  <a:pt x="175" y="268"/>
                  <a:pt x="199" y="268"/>
                </a:cubicBezTo>
                <a:cubicBezTo>
                  <a:pt x="200" y="268"/>
                  <a:pt x="200" y="268"/>
                  <a:pt x="200" y="268"/>
                </a:cubicBezTo>
                <a:cubicBezTo>
                  <a:pt x="238" y="267"/>
                  <a:pt x="263" y="238"/>
                  <a:pt x="264" y="203"/>
                </a:cubicBezTo>
                <a:cubicBezTo>
                  <a:pt x="264" y="203"/>
                  <a:pt x="264" y="203"/>
                  <a:pt x="264" y="203"/>
                </a:cubicBezTo>
                <a:cubicBezTo>
                  <a:pt x="264" y="203"/>
                  <a:pt x="264" y="203"/>
                  <a:pt x="264" y="203"/>
                </a:cubicBezTo>
                <a:cubicBezTo>
                  <a:pt x="264" y="167"/>
                  <a:pt x="236" y="138"/>
                  <a:pt x="199" y="138"/>
                </a:cubicBezTo>
                <a:cubicBezTo>
                  <a:pt x="175" y="138"/>
                  <a:pt x="155" y="118"/>
                  <a:pt x="155" y="94"/>
                </a:cubicBezTo>
                <a:cubicBezTo>
                  <a:pt x="155" y="69"/>
                  <a:pt x="175" y="50"/>
                  <a:pt x="199" y="50"/>
                </a:cubicBezTo>
                <a:moveTo>
                  <a:pt x="203" y="406"/>
                </a:moveTo>
                <a:cubicBezTo>
                  <a:pt x="315" y="406"/>
                  <a:pt x="405" y="315"/>
                  <a:pt x="405" y="203"/>
                </a:cubicBezTo>
                <a:cubicBezTo>
                  <a:pt x="405" y="91"/>
                  <a:pt x="315" y="0"/>
                  <a:pt x="203" y="0"/>
                </a:cubicBezTo>
                <a:cubicBezTo>
                  <a:pt x="91" y="0"/>
                  <a:pt x="0" y="91"/>
                  <a:pt x="0" y="203"/>
                </a:cubicBezTo>
                <a:cubicBezTo>
                  <a:pt x="0" y="315"/>
                  <a:pt x="91" y="406"/>
                  <a:pt x="203" y="406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nl-NL" sz="2160"/>
          </a:p>
        </p:txBody>
      </p:sp>
      <p:sp>
        <p:nvSpPr>
          <p:cNvPr id="9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 flipH="1">
            <a:off x="158483" y="3288780"/>
            <a:ext cx="667200" cy="600480"/>
          </a:xfrm>
          <a:custGeom>
            <a:avLst/>
            <a:gdLst>
              <a:gd name="T0" fmla="*/ 199 w 405"/>
              <a:gd name="T1" fmla="*/ 50 h 406"/>
              <a:gd name="T2" fmla="*/ 244 w 405"/>
              <a:gd name="T3" fmla="*/ 94 h 406"/>
              <a:gd name="T4" fmla="*/ 244 w 405"/>
              <a:gd name="T5" fmla="*/ 94 h 406"/>
              <a:gd name="T6" fmla="*/ 308 w 405"/>
              <a:gd name="T7" fmla="*/ 159 h 406"/>
              <a:gd name="T8" fmla="*/ 353 w 405"/>
              <a:gd name="T9" fmla="*/ 203 h 406"/>
              <a:gd name="T10" fmla="*/ 308 w 405"/>
              <a:gd name="T11" fmla="*/ 247 h 406"/>
              <a:gd name="T12" fmla="*/ 244 w 405"/>
              <a:gd name="T13" fmla="*/ 312 h 406"/>
              <a:gd name="T14" fmla="*/ 199 w 405"/>
              <a:gd name="T15" fmla="*/ 357 h 406"/>
              <a:gd name="T16" fmla="*/ 155 w 405"/>
              <a:gd name="T17" fmla="*/ 312 h 406"/>
              <a:gd name="T18" fmla="*/ 199 w 405"/>
              <a:gd name="T19" fmla="*/ 268 h 406"/>
              <a:gd name="T20" fmla="*/ 200 w 405"/>
              <a:gd name="T21" fmla="*/ 268 h 406"/>
              <a:gd name="T22" fmla="*/ 264 w 405"/>
              <a:gd name="T23" fmla="*/ 203 h 406"/>
              <a:gd name="T24" fmla="*/ 264 w 405"/>
              <a:gd name="T25" fmla="*/ 203 h 406"/>
              <a:gd name="T26" fmla="*/ 264 w 405"/>
              <a:gd name="T27" fmla="*/ 203 h 406"/>
              <a:gd name="T28" fmla="*/ 199 w 405"/>
              <a:gd name="T29" fmla="*/ 138 h 406"/>
              <a:gd name="T30" fmla="*/ 155 w 405"/>
              <a:gd name="T31" fmla="*/ 94 h 406"/>
              <a:gd name="T32" fmla="*/ 199 w 405"/>
              <a:gd name="T33" fmla="*/ 50 h 406"/>
              <a:gd name="T34" fmla="*/ 203 w 405"/>
              <a:gd name="T35" fmla="*/ 406 h 406"/>
              <a:gd name="T36" fmla="*/ 405 w 405"/>
              <a:gd name="T37" fmla="*/ 203 h 406"/>
              <a:gd name="T38" fmla="*/ 203 w 405"/>
              <a:gd name="T39" fmla="*/ 0 h 406"/>
              <a:gd name="T40" fmla="*/ 0 w 405"/>
              <a:gd name="T41" fmla="*/ 203 h 406"/>
              <a:gd name="T42" fmla="*/ 203 w 405"/>
              <a:gd name="T43" fmla="*/ 406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05" h="406">
                <a:moveTo>
                  <a:pt x="199" y="50"/>
                </a:moveTo>
                <a:cubicBezTo>
                  <a:pt x="224" y="50"/>
                  <a:pt x="244" y="69"/>
                  <a:pt x="244" y="94"/>
                </a:cubicBezTo>
                <a:cubicBezTo>
                  <a:pt x="244" y="94"/>
                  <a:pt x="244" y="94"/>
                  <a:pt x="244" y="94"/>
                </a:cubicBezTo>
                <a:cubicBezTo>
                  <a:pt x="244" y="133"/>
                  <a:pt x="272" y="159"/>
                  <a:pt x="308" y="159"/>
                </a:cubicBezTo>
                <a:cubicBezTo>
                  <a:pt x="333" y="159"/>
                  <a:pt x="353" y="179"/>
                  <a:pt x="353" y="203"/>
                </a:cubicBezTo>
                <a:cubicBezTo>
                  <a:pt x="353" y="228"/>
                  <a:pt x="333" y="247"/>
                  <a:pt x="308" y="247"/>
                </a:cubicBezTo>
                <a:cubicBezTo>
                  <a:pt x="272" y="247"/>
                  <a:pt x="244" y="275"/>
                  <a:pt x="244" y="312"/>
                </a:cubicBezTo>
                <a:cubicBezTo>
                  <a:pt x="244" y="337"/>
                  <a:pt x="224" y="357"/>
                  <a:pt x="199" y="357"/>
                </a:cubicBezTo>
                <a:cubicBezTo>
                  <a:pt x="175" y="357"/>
                  <a:pt x="155" y="337"/>
                  <a:pt x="155" y="312"/>
                </a:cubicBezTo>
                <a:cubicBezTo>
                  <a:pt x="155" y="288"/>
                  <a:pt x="175" y="268"/>
                  <a:pt x="199" y="268"/>
                </a:cubicBezTo>
                <a:cubicBezTo>
                  <a:pt x="200" y="268"/>
                  <a:pt x="200" y="268"/>
                  <a:pt x="200" y="268"/>
                </a:cubicBezTo>
                <a:cubicBezTo>
                  <a:pt x="238" y="267"/>
                  <a:pt x="263" y="238"/>
                  <a:pt x="264" y="203"/>
                </a:cubicBezTo>
                <a:cubicBezTo>
                  <a:pt x="264" y="203"/>
                  <a:pt x="264" y="203"/>
                  <a:pt x="264" y="203"/>
                </a:cubicBezTo>
                <a:cubicBezTo>
                  <a:pt x="264" y="203"/>
                  <a:pt x="264" y="203"/>
                  <a:pt x="264" y="203"/>
                </a:cubicBezTo>
                <a:cubicBezTo>
                  <a:pt x="264" y="167"/>
                  <a:pt x="236" y="138"/>
                  <a:pt x="199" y="138"/>
                </a:cubicBezTo>
                <a:cubicBezTo>
                  <a:pt x="175" y="138"/>
                  <a:pt x="155" y="118"/>
                  <a:pt x="155" y="94"/>
                </a:cubicBezTo>
                <a:cubicBezTo>
                  <a:pt x="155" y="69"/>
                  <a:pt x="175" y="50"/>
                  <a:pt x="199" y="50"/>
                </a:cubicBezTo>
                <a:moveTo>
                  <a:pt x="203" y="406"/>
                </a:moveTo>
                <a:cubicBezTo>
                  <a:pt x="315" y="406"/>
                  <a:pt x="405" y="315"/>
                  <a:pt x="405" y="203"/>
                </a:cubicBezTo>
                <a:cubicBezTo>
                  <a:pt x="405" y="91"/>
                  <a:pt x="315" y="0"/>
                  <a:pt x="203" y="0"/>
                </a:cubicBezTo>
                <a:cubicBezTo>
                  <a:pt x="91" y="0"/>
                  <a:pt x="0" y="91"/>
                  <a:pt x="0" y="203"/>
                </a:cubicBezTo>
                <a:cubicBezTo>
                  <a:pt x="0" y="315"/>
                  <a:pt x="91" y="406"/>
                  <a:pt x="203" y="406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nl-NL" sz="2160"/>
          </a:p>
        </p:txBody>
      </p:sp>
      <p:cxnSp>
        <p:nvCxnSpPr>
          <p:cNvPr id="12" name="Rechte verbindingslijn 11"/>
          <p:cNvCxnSpPr/>
          <p:nvPr userDrawn="1"/>
        </p:nvCxnSpPr>
        <p:spPr>
          <a:xfrm>
            <a:off x="0" y="6356350"/>
            <a:ext cx="12192000" cy="0"/>
          </a:xfrm>
          <a:prstGeom prst="line">
            <a:avLst/>
          </a:prstGeom>
          <a:ln w="57150">
            <a:solidFill>
              <a:srgbClr val="27A8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9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251" y="27203"/>
            <a:ext cx="3002034" cy="540907"/>
          </a:xfrm>
          <a:prstGeom prst="rect">
            <a:avLst/>
          </a:prstGeom>
        </p:spPr>
      </p:pic>
      <p:cxnSp>
        <p:nvCxnSpPr>
          <p:cNvPr id="9" name="Rechte verbindingslijn 8"/>
          <p:cNvCxnSpPr/>
          <p:nvPr userDrawn="1"/>
        </p:nvCxnSpPr>
        <p:spPr>
          <a:xfrm>
            <a:off x="0" y="6356350"/>
            <a:ext cx="12192000" cy="0"/>
          </a:xfrm>
          <a:prstGeom prst="line">
            <a:avLst/>
          </a:prstGeom>
          <a:ln w="57150">
            <a:solidFill>
              <a:srgbClr val="27A8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16ED-00D0-4680-A16E-E94D8534ECA3}" type="datetime1">
              <a:rPr lang="nl-NL" smtClean="0"/>
              <a:t>19-3-2018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Landelijke vereniging van </a:t>
            </a:r>
            <a:r>
              <a:rPr lang="nl-NL" dirty="0" err="1" smtClean="0"/>
              <a:t>vakcolleges</a:t>
            </a:r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517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2FFC-5C66-46D4-8E20-528FEA256C39}" type="datetime1">
              <a:rPr lang="nl-NL" smtClean="0"/>
              <a:t>19-3-2018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4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7D74-A568-43D2-8528-BC1C206F901F}" type="datetime1">
              <a:rPr lang="nl-NL" smtClean="0"/>
              <a:t>19-3-2018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Rechte verbindingslijn 7"/>
          <p:cNvCxnSpPr/>
          <p:nvPr userDrawn="1"/>
        </p:nvCxnSpPr>
        <p:spPr>
          <a:xfrm>
            <a:off x="0" y="6356350"/>
            <a:ext cx="12192000" cy="0"/>
          </a:xfrm>
          <a:prstGeom prst="line">
            <a:avLst/>
          </a:prstGeom>
          <a:ln w="57150">
            <a:solidFill>
              <a:srgbClr val="27A8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251" y="27203"/>
            <a:ext cx="3002034" cy="54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212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B16D-E61A-4410-B36F-D8E6B23CB96D}" type="datetime1">
              <a:rPr lang="nl-NL" smtClean="0"/>
              <a:t>19-3-2018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802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0025-640F-4E68-B725-8166E8F5B593}" type="datetime1">
              <a:rPr lang="nl-NL" smtClean="0"/>
              <a:t>19-3-2018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799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3598-58D6-4982-8B07-088C53AF08D2}" type="datetime1">
              <a:rPr lang="nl-NL" smtClean="0"/>
              <a:t>19-3-2018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396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F4E3-25DB-4E28-BD5B-973DE2796E8D}" type="datetime1">
              <a:rPr lang="nl-NL" smtClean="0"/>
              <a:t>19-3-2018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205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58C2-AB73-405C-8D43-E4BE1029F61B}" type="datetime1">
              <a:rPr lang="nl-NL" smtClean="0"/>
              <a:t>19-3-2018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753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B1233-6B6C-446A-89A6-140909082C39}" type="datetime1">
              <a:rPr lang="nl-NL" smtClean="0"/>
              <a:t>19-3-2018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Landelijke vereniging van vakcolleges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E7F7C-C6D8-4657-BBE7-A687C5C6B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364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819" y="942402"/>
            <a:ext cx="9242736" cy="5408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6803" y="4565158"/>
            <a:ext cx="6866317" cy="741970"/>
          </a:xfrm>
        </p:spPr>
        <p:txBody>
          <a:bodyPr>
            <a:normAutofit/>
          </a:bodyPr>
          <a:lstStyle/>
          <a:p>
            <a:r>
              <a:rPr lang="nl-NL" sz="3600" dirty="0">
                <a:solidFill>
                  <a:srgbClr val="000000"/>
                </a:solidFill>
              </a:rPr>
              <a:t>Collegiaal werkbezoek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510987" y="5448523"/>
            <a:ext cx="6896526" cy="760824"/>
          </a:xfrm>
        </p:spPr>
        <p:txBody>
          <a:bodyPr>
            <a:noAutofit/>
          </a:bodyPr>
          <a:lstStyle/>
          <a:p>
            <a:r>
              <a:rPr lang="nl-NL" sz="2000" dirty="0">
                <a:solidFill>
                  <a:srgbClr val="000000"/>
                </a:solidFill>
              </a:rPr>
              <a:t>Wat is het en hoe verloopt dat?</a:t>
            </a:r>
          </a:p>
          <a:p>
            <a:r>
              <a:rPr lang="nl-NL" sz="2000" dirty="0" smtClean="0">
                <a:solidFill>
                  <a:srgbClr val="000000"/>
                </a:solidFill>
              </a:rPr>
              <a:t>20 maart 2018</a:t>
            </a:r>
            <a:endParaRPr lang="nl-NL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39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Kennismaking: even anders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sta je ervoor bij de start van deze speeddate?</a:t>
            </a:r>
          </a:p>
          <a:p>
            <a:r>
              <a:rPr lang="nl-NL" dirty="0" smtClean="0"/>
              <a:t>Heb je ervaring met een collegiaal werkbezoek?</a:t>
            </a:r>
          </a:p>
          <a:p>
            <a:r>
              <a:rPr lang="nl-NL" dirty="0" smtClean="0"/>
              <a:t>Welke vraag, welk thema zou jij graag eens collegiaal willen onderzoeken?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116ED-00D0-4680-A16E-E94D8534ECA3}" type="datetime1">
              <a:rPr lang="nl-NL" smtClean="0"/>
              <a:t>19-3-2018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955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391" y="1107226"/>
            <a:ext cx="10854047" cy="1144928"/>
          </a:xfrm>
        </p:spPr>
        <p:txBody>
          <a:bodyPr>
            <a:normAutofit/>
          </a:bodyPr>
          <a:lstStyle/>
          <a:p>
            <a:r>
              <a:rPr lang="nl-NL" sz="3600" b="1" dirty="0"/>
              <a:t>Doel werkbezoek: scherp blijven op onze kernwaarden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7401494" y="3174754"/>
            <a:ext cx="2695543" cy="757130"/>
          </a:xfrm>
          <a:prstGeom prst="rect">
            <a:avLst/>
          </a:prstGeom>
          <a:noFill/>
          <a:ln>
            <a:solidFill>
              <a:srgbClr val="00B5A5"/>
            </a:solidFill>
          </a:ln>
        </p:spPr>
        <p:txBody>
          <a:bodyPr wrap="square" rtlCol="0">
            <a:spAutoFit/>
          </a:bodyPr>
          <a:lstStyle/>
          <a:p>
            <a:r>
              <a:rPr lang="nl-NL" sz="2160" dirty="0"/>
              <a:t>Vanaf leerjaar 1 beroepsontwikkeling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4340180" y="1984729"/>
            <a:ext cx="1210614" cy="424732"/>
          </a:xfrm>
          <a:prstGeom prst="rect">
            <a:avLst/>
          </a:prstGeom>
          <a:noFill/>
          <a:ln>
            <a:solidFill>
              <a:srgbClr val="00B5A5"/>
            </a:solidFill>
          </a:ln>
        </p:spPr>
        <p:txBody>
          <a:bodyPr wrap="square" rtlCol="0">
            <a:spAutoFit/>
          </a:bodyPr>
          <a:lstStyle/>
          <a:p>
            <a:r>
              <a:rPr lang="nl-NL" sz="2160" dirty="0"/>
              <a:t>Vakroute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4140258" y="3977333"/>
            <a:ext cx="2080237" cy="424732"/>
          </a:xfrm>
          <a:prstGeom prst="rect">
            <a:avLst/>
          </a:prstGeom>
          <a:noFill/>
          <a:ln>
            <a:solidFill>
              <a:srgbClr val="00B5A5"/>
            </a:solidFill>
          </a:ln>
        </p:spPr>
        <p:txBody>
          <a:bodyPr wrap="square" rtlCol="0">
            <a:spAutoFit/>
          </a:bodyPr>
          <a:lstStyle/>
          <a:p>
            <a:r>
              <a:rPr lang="nl-NL" sz="2160" dirty="0"/>
              <a:t>Fase 1 t/m 4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249101" y="2854969"/>
            <a:ext cx="2323651" cy="757130"/>
          </a:xfrm>
          <a:prstGeom prst="rect">
            <a:avLst/>
          </a:prstGeom>
          <a:noFill/>
          <a:ln>
            <a:solidFill>
              <a:srgbClr val="00B5A5"/>
            </a:solidFill>
          </a:ln>
        </p:spPr>
        <p:txBody>
          <a:bodyPr wrap="square" rtlCol="0">
            <a:spAutoFit/>
          </a:bodyPr>
          <a:lstStyle/>
          <a:p>
            <a:r>
              <a:rPr lang="nl-NL" sz="2160" dirty="0"/>
              <a:t>Beroepspraktijk = uitgangspunt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527481" y="4220429"/>
            <a:ext cx="2936837" cy="757130"/>
          </a:xfrm>
          <a:prstGeom prst="rect">
            <a:avLst/>
          </a:prstGeom>
          <a:noFill/>
          <a:ln>
            <a:solidFill>
              <a:srgbClr val="00B5A5"/>
            </a:solidFill>
          </a:ln>
        </p:spPr>
        <p:txBody>
          <a:bodyPr wrap="square" rtlCol="0">
            <a:spAutoFit/>
          </a:bodyPr>
          <a:lstStyle/>
          <a:p>
            <a:r>
              <a:rPr lang="nl-NL" sz="2160" dirty="0" smtClean="0"/>
              <a:t>Ontwikkellijn:</a:t>
            </a:r>
          </a:p>
          <a:p>
            <a:r>
              <a:rPr lang="nl-NL" sz="2160" dirty="0" smtClean="0"/>
              <a:t>Burgerschapsvormring</a:t>
            </a:r>
            <a:endParaRPr lang="nl-NL" sz="2160" dirty="0"/>
          </a:p>
        </p:txBody>
      </p:sp>
      <p:sp>
        <p:nvSpPr>
          <p:cNvPr id="11" name="Tekstvak 10"/>
          <p:cNvSpPr txBox="1"/>
          <p:nvPr/>
        </p:nvSpPr>
        <p:spPr>
          <a:xfrm>
            <a:off x="4224171" y="4977559"/>
            <a:ext cx="2323651" cy="757130"/>
          </a:xfrm>
          <a:prstGeom prst="rect">
            <a:avLst/>
          </a:prstGeom>
          <a:noFill/>
          <a:ln>
            <a:solidFill>
              <a:srgbClr val="00B5A5"/>
            </a:solidFill>
          </a:ln>
        </p:spPr>
        <p:txBody>
          <a:bodyPr wrap="square" rtlCol="0">
            <a:spAutoFit/>
          </a:bodyPr>
          <a:lstStyle/>
          <a:p>
            <a:r>
              <a:rPr lang="nl-NL" sz="2160" dirty="0"/>
              <a:t>Afspraken met mbo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7077097" y="4339629"/>
            <a:ext cx="2323651" cy="1089529"/>
          </a:xfrm>
          <a:prstGeom prst="rect">
            <a:avLst/>
          </a:prstGeom>
          <a:noFill/>
          <a:ln>
            <a:solidFill>
              <a:srgbClr val="00B5A5"/>
            </a:solidFill>
          </a:ln>
        </p:spPr>
        <p:txBody>
          <a:bodyPr wrap="square" rtlCol="0">
            <a:spAutoFit/>
          </a:bodyPr>
          <a:lstStyle/>
          <a:p>
            <a:r>
              <a:rPr lang="nl-NL" sz="2160" dirty="0"/>
              <a:t>Afspraken met erkende leerbedrijven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6740600" y="2595941"/>
            <a:ext cx="2323651" cy="424732"/>
          </a:xfrm>
          <a:prstGeom prst="rect">
            <a:avLst/>
          </a:prstGeom>
          <a:noFill/>
          <a:ln>
            <a:solidFill>
              <a:srgbClr val="00B5A5"/>
            </a:solidFill>
          </a:ln>
        </p:spPr>
        <p:txBody>
          <a:bodyPr wrap="square" rtlCol="0">
            <a:spAutoFit/>
          </a:bodyPr>
          <a:lstStyle/>
          <a:p>
            <a:r>
              <a:rPr lang="nl-NL" sz="2160" dirty="0"/>
              <a:t>Maatwerk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1461607" y="5151860"/>
            <a:ext cx="2491470" cy="424732"/>
          </a:xfrm>
          <a:prstGeom prst="rect">
            <a:avLst/>
          </a:prstGeom>
          <a:noFill/>
          <a:ln>
            <a:solidFill>
              <a:srgbClr val="00B5A5"/>
            </a:solidFill>
          </a:ln>
        </p:spPr>
        <p:txBody>
          <a:bodyPr wrap="square" rtlCol="0">
            <a:spAutoFit/>
          </a:bodyPr>
          <a:lstStyle/>
          <a:p>
            <a:r>
              <a:rPr lang="nl-NL" sz="2160" dirty="0"/>
              <a:t>Talentontwikkeling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73D9-07FC-4D65-A139-D5A82F7098F6}" type="datetime1">
              <a:rPr lang="nl-NL" smtClean="0"/>
              <a:t>19-3-2018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EF62-B3AF-46D1-992A-E3A1EC605C92}" type="slidenum">
              <a:rPr lang="nl-NL" smtClean="0"/>
              <a:t>3</a:t>
            </a:fld>
            <a:endParaRPr lang="nl-NL"/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251" y="27203"/>
            <a:ext cx="3002034" cy="540907"/>
          </a:xfrm>
          <a:prstGeom prst="rect">
            <a:avLst/>
          </a:prstGeom>
        </p:spPr>
      </p:pic>
      <p:sp>
        <p:nvSpPr>
          <p:cNvPr id="16" name="Tekstvak 15"/>
          <p:cNvSpPr txBox="1"/>
          <p:nvPr/>
        </p:nvSpPr>
        <p:spPr>
          <a:xfrm>
            <a:off x="273021" y="2361621"/>
            <a:ext cx="2936837" cy="757130"/>
          </a:xfrm>
          <a:prstGeom prst="rect">
            <a:avLst/>
          </a:prstGeom>
          <a:noFill/>
          <a:ln>
            <a:solidFill>
              <a:srgbClr val="00B5A5"/>
            </a:solidFill>
          </a:ln>
        </p:spPr>
        <p:txBody>
          <a:bodyPr wrap="square" rtlCol="0">
            <a:spAutoFit/>
          </a:bodyPr>
          <a:lstStyle/>
          <a:p>
            <a:r>
              <a:rPr lang="nl-NL" sz="2160" dirty="0" smtClean="0"/>
              <a:t>Ontwikkellijn:</a:t>
            </a:r>
          </a:p>
          <a:p>
            <a:r>
              <a:rPr lang="nl-NL" sz="2160" dirty="0" smtClean="0"/>
              <a:t>Beroepsontwikkeling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1101763" y="3252380"/>
            <a:ext cx="2936837" cy="757130"/>
          </a:xfrm>
          <a:prstGeom prst="rect">
            <a:avLst/>
          </a:prstGeom>
          <a:noFill/>
          <a:ln>
            <a:solidFill>
              <a:srgbClr val="00B5A5"/>
            </a:solidFill>
          </a:ln>
        </p:spPr>
        <p:txBody>
          <a:bodyPr wrap="square" rtlCol="0">
            <a:spAutoFit/>
          </a:bodyPr>
          <a:lstStyle/>
          <a:p>
            <a:r>
              <a:rPr lang="nl-NL" sz="2160" dirty="0" smtClean="0"/>
              <a:t>Ontwikkellijn:</a:t>
            </a:r>
          </a:p>
          <a:p>
            <a:r>
              <a:rPr lang="nl-NL" sz="2160" dirty="0" smtClean="0"/>
              <a:t>Persoonlijke groei</a:t>
            </a:r>
          </a:p>
        </p:txBody>
      </p:sp>
    </p:spTree>
    <p:extLst>
      <p:ext uri="{BB962C8B-B14F-4D97-AF65-F5344CB8AC3E}">
        <p14:creationId xmlns:p14="http://schemas.microsoft.com/office/powerpoint/2010/main" val="236110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1CA4-4399-43D0-9DBF-0543E4C8B5E2}" type="datetime1">
              <a:rPr lang="nl-NL" smtClean="0"/>
              <a:t>19-3-2018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E7F7C-C6D8-4657-BBE7-A687C5C6B3B4}" type="slidenum">
              <a:rPr lang="nl-NL" smtClean="0"/>
              <a:t>4</a:t>
            </a:fld>
            <a:endParaRPr lang="nl-NL"/>
          </a:p>
        </p:txBody>
      </p:sp>
      <p:pic>
        <p:nvPicPr>
          <p:cNvPr id="7" name="Picture Placeholder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436" y="-593768"/>
            <a:ext cx="5801127" cy="82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76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9960" y="804372"/>
            <a:ext cx="8562240" cy="590932"/>
          </a:xfrm>
        </p:spPr>
        <p:txBody>
          <a:bodyPr>
            <a:normAutofit/>
          </a:bodyPr>
          <a:lstStyle/>
          <a:p>
            <a:r>
              <a:rPr lang="nl-NL" sz="3600" b="1" dirty="0" smtClean="0"/>
              <a:t>Wat is een collegiaal werkbezoek?</a:t>
            </a:r>
            <a:endParaRPr lang="nl-NL" sz="36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0326" y="1555869"/>
            <a:ext cx="9513600" cy="3949213"/>
          </a:xfrm>
        </p:spPr>
        <p:txBody>
          <a:bodyPr>
            <a:normAutofit/>
          </a:bodyPr>
          <a:lstStyle/>
          <a:p>
            <a:r>
              <a:rPr lang="nl-NL" dirty="0" smtClean="0"/>
              <a:t>2 Vakcolleges bevragen elkaar </a:t>
            </a:r>
          </a:p>
          <a:p>
            <a:r>
              <a:rPr lang="nl-NL" dirty="0"/>
              <a:t>B</a:t>
            </a:r>
            <a:r>
              <a:rPr lang="nl-NL" dirty="0" smtClean="0"/>
              <a:t>asis is een ontwikkelvraag (kader)</a:t>
            </a:r>
          </a:p>
          <a:p>
            <a:r>
              <a:rPr lang="nl-NL" dirty="0" smtClean="0"/>
              <a:t>De visie van de ontvangende school is het uitgangspunt</a:t>
            </a:r>
          </a:p>
          <a:p>
            <a:r>
              <a:rPr lang="nl-NL" dirty="0" smtClean="0"/>
              <a:t>Waar staat het Vakcollege nu en waar wil het naar toe?</a:t>
            </a:r>
          </a:p>
          <a:p>
            <a:r>
              <a:rPr lang="nl-NL" dirty="0"/>
              <a:t>De aanbevelingen zijn gericht op </a:t>
            </a:r>
            <a:r>
              <a:rPr lang="nl-NL" dirty="0" smtClean="0"/>
              <a:t>ontwikkeling</a:t>
            </a:r>
          </a:p>
          <a:p>
            <a:endParaRPr lang="nl-NL" dirty="0"/>
          </a:p>
          <a:p>
            <a:r>
              <a:rPr lang="nl-NL" dirty="0" smtClean="0"/>
              <a:t>Het kader de kernwaarden en kerneigenschappen van een </a:t>
            </a:r>
            <a:r>
              <a:rPr lang="nl-NL" dirty="0"/>
              <a:t>V</a:t>
            </a:r>
            <a:r>
              <a:rPr lang="nl-NL" dirty="0" smtClean="0"/>
              <a:t>akcollege en het ontwikkelmodel (A3).</a:t>
            </a:r>
            <a:endParaRPr lang="nl-NL" dirty="0"/>
          </a:p>
          <a:p>
            <a:endParaRPr lang="nl-NL" dirty="0"/>
          </a:p>
        </p:txBody>
      </p:sp>
      <p:pic>
        <p:nvPicPr>
          <p:cNvPr id="4" name="Picture 2" descr="De verbetercyclus bestaat uit vier stappen: plan do check act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7642" y="5253524"/>
            <a:ext cx="3224358" cy="1746527"/>
          </a:xfrm>
          <a:prstGeom prst="rect">
            <a:avLst/>
          </a:prstGeom>
          <a:noFill/>
        </p:spPr>
      </p:pic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A375-6000-4C11-A8FE-8322DECB09BC}" type="datetime1">
              <a:rPr lang="nl-NL" smtClean="0"/>
              <a:t>19-3-2018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EF62-B3AF-46D1-992A-E3A1EC605C92}" type="slidenum">
              <a:rPr lang="nl-NL" smtClean="0"/>
              <a:t>5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251" y="27203"/>
            <a:ext cx="3002034" cy="54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14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 1: Een duo vormen en locatie bepalen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7555645" y="5535760"/>
            <a:ext cx="299331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60" dirty="0"/>
              <a:t>School B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2553700" y="5535760"/>
            <a:ext cx="299331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60" dirty="0"/>
              <a:t>School A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16D-FE28-4B07-BF85-5D4EEE123670}" type="datetime1">
              <a:rPr lang="nl-NL" smtClean="0"/>
              <a:t>19-3-2018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EF62-B3AF-46D1-992A-E3A1EC605C92}" type="slidenum">
              <a:rPr lang="nl-NL" smtClean="0"/>
              <a:t>6</a:t>
            </a:fld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251" y="27203"/>
            <a:ext cx="3002034" cy="540907"/>
          </a:xfrm>
          <a:prstGeom prst="rect">
            <a:avLst/>
          </a:prstGeom>
        </p:spPr>
      </p:pic>
      <p:sp>
        <p:nvSpPr>
          <p:cNvPr id="11" name="PIJL-LINKS en -RECHTS 10"/>
          <p:cNvSpPr/>
          <p:nvPr/>
        </p:nvSpPr>
        <p:spPr>
          <a:xfrm>
            <a:off x="5344195" y="3546999"/>
            <a:ext cx="1059852" cy="4765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022" y="1620917"/>
            <a:ext cx="6332234" cy="3564000"/>
          </a:xfrm>
          <a:prstGeom prst="rect">
            <a:avLst/>
          </a:prstGeom>
        </p:spPr>
      </p:pic>
      <p:pic>
        <p:nvPicPr>
          <p:cNvPr id="13" name="Tijdelijke aanduiding voor inhoud 12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78" y="1235217"/>
            <a:ext cx="5266266" cy="3949700"/>
          </a:xfrm>
        </p:spPr>
      </p:pic>
    </p:spTree>
    <p:extLst>
      <p:ext uri="{BB962C8B-B14F-4D97-AF65-F5344CB8AC3E}">
        <p14:creationId xmlns:p14="http://schemas.microsoft.com/office/powerpoint/2010/main" val="119657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1288" y="365125"/>
            <a:ext cx="9952512" cy="1325563"/>
          </a:xfrm>
        </p:spPr>
        <p:txBody>
          <a:bodyPr>
            <a:normAutofit/>
          </a:bodyPr>
          <a:lstStyle/>
          <a:p>
            <a:r>
              <a:rPr lang="nl-NL" sz="3600" b="1" dirty="0" smtClean="0"/>
              <a:t>Stap 2: Voorbereiding</a:t>
            </a:r>
            <a:endParaRPr lang="nl-NL" sz="36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Voorbereidingsafspraak met vertegenwoordigers van beide scholen</a:t>
            </a:r>
          </a:p>
          <a:p>
            <a:r>
              <a:rPr lang="nl-NL" dirty="0" smtClean="0"/>
              <a:t>Waarom: op welke thema’s wil de school feedback?  Motivatie</a:t>
            </a:r>
          </a:p>
          <a:p>
            <a:r>
              <a:rPr lang="nl-NL" dirty="0" smtClean="0"/>
              <a:t>Wie: Deelnemers</a:t>
            </a:r>
          </a:p>
          <a:p>
            <a:r>
              <a:rPr lang="nl-NL" dirty="0" smtClean="0"/>
              <a:t>Ontvangende school: verstuurt het </a:t>
            </a:r>
            <a:r>
              <a:rPr lang="nl-NL" dirty="0"/>
              <a:t>p</a:t>
            </a:r>
            <a:r>
              <a:rPr lang="nl-NL" dirty="0" smtClean="0"/>
              <a:t>rogramma, de motivatie en eventuele vragen (beleidsstukken). Optie: zelfevaluatie</a:t>
            </a:r>
          </a:p>
          <a:p>
            <a:r>
              <a:rPr lang="nl-NL" dirty="0"/>
              <a:t>B</a:t>
            </a:r>
            <a:r>
              <a:rPr lang="nl-NL" dirty="0" smtClean="0"/>
              <a:t>ezoekende school bestudeert de aangeleverde stukken en formuleert vragen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D6A3-912B-4396-875C-3F2CF05DAE40}" type="datetime1">
              <a:rPr lang="nl-NL" smtClean="0"/>
              <a:t>19-3-2018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EF62-B3AF-46D1-992A-E3A1EC605C92}" type="slidenum">
              <a:rPr lang="nl-NL" smtClean="0"/>
              <a:t>7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251" y="27203"/>
            <a:ext cx="3002034" cy="54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44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1288" y="365125"/>
            <a:ext cx="9952512" cy="1325563"/>
          </a:xfrm>
        </p:spPr>
        <p:txBody>
          <a:bodyPr>
            <a:normAutofit/>
          </a:bodyPr>
          <a:lstStyle/>
          <a:p>
            <a:r>
              <a:rPr lang="nl-NL" sz="3600" b="1" dirty="0" smtClean="0"/>
              <a:t>Het collegiale werkbezoek</a:t>
            </a:r>
            <a:endParaRPr lang="nl-NL" sz="36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Stap 3: het werkbezoek</a:t>
            </a:r>
          </a:p>
          <a:p>
            <a:r>
              <a:rPr lang="nl-NL" dirty="0" smtClean="0"/>
              <a:t>Stap 4: feedback aan het eind van de dag</a:t>
            </a:r>
          </a:p>
          <a:p>
            <a:r>
              <a:rPr lang="nl-NL" dirty="0" smtClean="0"/>
              <a:t>Stap 5: Schriftelijke terugkoppeling</a:t>
            </a:r>
          </a:p>
          <a:p>
            <a:r>
              <a:rPr lang="nl-NL" dirty="0" smtClean="0"/>
              <a:t>Stap 6: Plannen van een nieuwe afspraak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65A7-2BDB-4F63-8992-39AAA903641B}" type="datetime1">
              <a:rPr lang="nl-NL" smtClean="0"/>
              <a:t>19-3-2018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EF62-B3AF-46D1-992A-E3A1EC605C92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334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41440" y="1107226"/>
            <a:ext cx="8562240" cy="627864"/>
          </a:xfrm>
        </p:spPr>
        <p:txBody>
          <a:bodyPr/>
          <a:lstStyle/>
          <a:p>
            <a:endParaRPr lang="nl-NL" sz="336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2880" dirty="0"/>
          </a:p>
          <a:p>
            <a:pPr marL="0" indent="0">
              <a:buNone/>
            </a:pPr>
            <a:endParaRPr lang="nl-NL" sz="2880" dirty="0"/>
          </a:p>
          <a:p>
            <a:pPr marL="0" indent="0">
              <a:buNone/>
            </a:pPr>
            <a:endParaRPr lang="nl-NL" sz="2880" dirty="0"/>
          </a:p>
          <a:p>
            <a:pPr marL="0" indent="0">
              <a:buNone/>
            </a:pPr>
            <a:endParaRPr lang="nl-NL" sz="2880" dirty="0"/>
          </a:p>
          <a:p>
            <a:pPr marL="0" indent="0">
              <a:buNone/>
            </a:pPr>
            <a:endParaRPr lang="nl-NL" sz="2880" dirty="0"/>
          </a:p>
          <a:p>
            <a:pPr marL="0" indent="0">
              <a:buNone/>
            </a:pPr>
            <a:endParaRPr lang="nl-NL" sz="2160" dirty="0"/>
          </a:p>
          <a:p>
            <a:pPr marL="0" indent="0">
              <a:buNone/>
            </a:pPr>
            <a:r>
              <a:rPr lang="nl-NL" sz="2160" dirty="0" smtClean="0"/>
              <a:t>Collegiaal </a:t>
            </a:r>
            <a:r>
              <a:rPr lang="nl-NL" sz="2160" dirty="0"/>
              <a:t>werkbezoek past bij </a:t>
            </a:r>
            <a:r>
              <a:rPr lang="nl-NL" sz="2160"/>
              <a:t>verantwoording </a:t>
            </a:r>
            <a:r>
              <a:rPr lang="nl-NL" sz="2160" smtClean="0"/>
              <a:t>‘</a:t>
            </a:r>
            <a:r>
              <a:rPr lang="nl-NL" sz="2160" dirty="0"/>
              <a:t>Kwaliteitszorg en ambitie</a:t>
            </a:r>
            <a:r>
              <a:rPr lang="nl-NL" sz="2160"/>
              <a:t>’ </a:t>
            </a:r>
            <a:endParaRPr lang="nl-NL" sz="2160" smtClean="0"/>
          </a:p>
          <a:p>
            <a:pPr marL="0" indent="0">
              <a:buNone/>
            </a:pPr>
            <a:r>
              <a:rPr lang="nl-NL" sz="2160" smtClean="0"/>
              <a:t>van </a:t>
            </a:r>
            <a:r>
              <a:rPr lang="nl-NL" sz="2160" dirty="0"/>
              <a:t>inspectie.</a:t>
            </a:r>
          </a:p>
          <a:p>
            <a:endParaRPr lang="nl-NL" sz="132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14C3-6820-4F41-8D46-73EFE9A9F541}" type="datetime1">
              <a:rPr lang="nl-NL" smtClean="0"/>
              <a:t>19-3-2018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Landelijke vereniging van vakcolleges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EF62-B3AF-46D1-992A-E3A1EC605C92}" type="slidenum">
              <a:rPr lang="nl-NL" smtClean="0"/>
              <a:t>9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251" y="27203"/>
            <a:ext cx="3002034" cy="54090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440" y="1107226"/>
            <a:ext cx="7964510" cy="298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9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Blauw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FF1593E1-5321-4044-80A4-64FC6400A2AA}" vid="{587DA7D5-2C4D-4BA7-B142-2060C6E1E2EC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316</Words>
  <Application>Microsoft Office PowerPoint</Application>
  <PresentationFormat>Breedbeeld</PresentationFormat>
  <Paragraphs>85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Collegiaal werkbezoek</vt:lpstr>
      <vt:lpstr> Kennismaking: even anders</vt:lpstr>
      <vt:lpstr>Doel werkbezoek: scherp blijven op onze kernwaarden</vt:lpstr>
      <vt:lpstr>PowerPoint-presentatie</vt:lpstr>
      <vt:lpstr>Wat is een collegiaal werkbezoek?</vt:lpstr>
      <vt:lpstr>Stap 1: Een duo vormen en locatie bepalen</vt:lpstr>
      <vt:lpstr>Stap 2: Voorbereiding</vt:lpstr>
      <vt:lpstr>Het collegiale werkbezoek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Ineke Veerkamp</dc:creator>
  <cp:lastModifiedBy>Ineke Veerkamp</cp:lastModifiedBy>
  <cp:revision>26</cp:revision>
  <cp:lastPrinted>2018-03-19T20:59:03Z</cp:lastPrinted>
  <dcterms:created xsi:type="dcterms:W3CDTF">2017-02-10T10:23:11Z</dcterms:created>
  <dcterms:modified xsi:type="dcterms:W3CDTF">2018-03-19T21:09:22Z</dcterms:modified>
</cp:coreProperties>
</file>