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7" r:id="rId3"/>
    <p:sldId id="303" r:id="rId4"/>
    <p:sldId id="301" r:id="rId5"/>
    <p:sldId id="257" r:id="rId6"/>
    <p:sldId id="288" r:id="rId7"/>
    <p:sldId id="305" r:id="rId8"/>
    <p:sldId id="328" r:id="rId9"/>
    <p:sldId id="329" r:id="rId10"/>
    <p:sldId id="331" r:id="rId11"/>
    <p:sldId id="330" r:id="rId12"/>
    <p:sldId id="312" r:id="rId13"/>
    <p:sldId id="332" r:id="rId14"/>
    <p:sldId id="333" r:id="rId15"/>
    <p:sldId id="258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ke Veerkamp" initials="I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40"/>
    <a:srgbClr val="2B3972"/>
    <a:srgbClr val="016938"/>
    <a:srgbClr val="C2986B"/>
    <a:srgbClr val="27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25CF-EF9A-4333-990D-B64ABEBCE820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745FA-4C8A-4C3C-837D-1CC1CB7F93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24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434B-31FC-45E5-8610-D308AD6C4267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FB37-7BAD-409F-99C2-3AC4A0263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57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24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02215" y="1238080"/>
            <a:ext cx="6189785" cy="2387600"/>
          </a:xfrm>
        </p:spPr>
        <p:txBody>
          <a:bodyPr anchor="b"/>
          <a:lstStyle>
            <a:lvl1pPr algn="ctr">
              <a:defRPr sz="6000" b="1">
                <a:solidFill>
                  <a:srgbClr val="2B397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002215" y="3625680"/>
            <a:ext cx="61710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Datum, naam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" y="182075"/>
            <a:ext cx="4766140" cy="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43F9-DC5C-4DC2-8FE6-E079A0D25359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A69E-5D30-49A4-98D6-7ECD6AB4359C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1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FEF3-017D-48DC-B21F-937749C95C49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FBB-C7A5-4D7D-B9B7-45E2D3DB2BBB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CB0-3E4D-46D4-B6B9-216DFE273974}" type="datetime1">
              <a:rPr lang="nl-NL" smtClean="0"/>
              <a:t>19-3-2018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0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0A3-4391-4F95-9D53-12AB2F64F8C7}" type="datetime1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6B36-178B-451B-A327-64DD5B9B09B6}" type="datetime1">
              <a:rPr lang="nl-NL" smtClean="0"/>
              <a:t>19-3-2018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9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A7B-5535-4249-A867-2880C2D96EB2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20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6F5E-0D28-447D-B67E-62D7B656DEBC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3BBF-D6F5-491E-BDA7-8A75A1067F01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6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daal@hetvakcollege.nl" TargetMode="External"/><Relationship Id="rId2" Type="http://schemas.openxmlformats.org/officeDocument/2006/relationships/hyperlink" Target="mailto:iveerkamp@hetvakcolleg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NCImKmmlckCFUi9GgodCpMO0Q&amp;url=http://www.oabdekkers.nl/2014/10/14/hoe-ziet-het-onderwijs-van-de-toekomst-eruit/&amp;bvm=bv.107467506,d.ZWU&amp;psig=AFQjCNFDUCojk6Lwy5TcvLJPBmi7KsJr1g&amp;ust=14477755415341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24801" y="4209680"/>
            <a:ext cx="5244239" cy="2387600"/>
          </a:xfrm>
        </p:spPr>
        <p:txBody>
          <a:bodyPr anchor="t">
            <a:normAutofit/>
          </a:bodyPr>
          <a:lstStyle/>
          <a:p>
            <a:r>
              <a:rPr lang="nl-NL" dirty="0" smtClean="0"/>
              <a:t>Training</a:t>
            </a:r>
            <a:br>
              <a:rPr lang="nl-NL" dirty="0" smtClean="0"/>
            </a:br>
            <a:r>
              <a:rPr lang="nl-NL" dirty="0" err="1" smtClean="0"/>
              <a:t>Vakroute</a:t>
            </a:r>
            <a:r>
              <a:rPr lang="nl-NL" dirty="0" smtClean="0"/>
              <a:t> Expert</a:t>
            </a:r>
            <a:r>
              <a:rPr lang="nl-NL" sz="4900" dirty="0" smtClean="0"/>
              <a:t/>
            </a:r>
            <a:br>
              <a:rPr lang="nl-NL" sz="4900" dirty="0" smtClean="0"/>
            </a:br>
            <a:r>
              <a:rPr lang="nl-NL" sz="2000" dirty="0" smtClean="0"/>
              <a:t>20 maart 2018</a:t>
            </a: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760594" y="6356350"/>
            <a:ext cx="4114800" cy="365125"/>
          </a:xfrm>
        </p:spPr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6557" y="3353281"/>
            <a:ext cx="5331855" cy="2631677"/>
          </a:xfrm>
          <a:prstGeom prst="rect">
            <a:avLst/>
          </a:prstGeom>
          <a:ln w="22225">
            <a:solidFill>
              <a:srgbClr val="27A8E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7" y="761060"/>
            <a:ext cx="6406243" cy="3231721"/>
          </a:xfrm>
          <a:prstGeom prst="rect">
            <a:avLst/>
          </a:prstGeom>
          <a:ln w="22225">
            <a:solidFill>
              <a:srgbClr val="27A8E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latin typeface="Calibri" panose="020F0502020204030204" pitchFamily="34" charset="0"/>
              </a:rPr>
              <a:t>Curriculum ontwikkeling</a:t>
            </a: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10" name="Afbeelding 9" descr="B:\Users\i.veerkamp\AppData\Local\Microsoft\Windows\INetCache\Content.Word\Drawing vakrouteplanner nw^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2" y="0"/>
            <a:ext cx="4736918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/>
          <p:cNvSpPr txBox="1"/>
          <p:nvPr/>
        </p:nvSpPr>
        <p:spPr>
          <a:xfrm rot="20825102">
            <a:off x="2063931" y="2918211"/>
            <a:ext cx="372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Vakroute</a:t>
            </a:r>
            <a:r>
              <a:rPr lang="nl-NL" sz="3600" dirty="0" smtClean="0"/>
              <a:t> Planner</a:t>
            </a:r>
            <a:endParaRPr lang="nl-NL" sz="3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24-1-2018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9" y="1312509"/>
            <a:ext cx="6311441" cy="47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doorbraakprojecten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31400"/>
              </p:ext>
            </p:extLst>
          </p:nvPr>
        </p:nvGraphicFramePr>
        <p:xfrm>
          <a:off x="949234" y="1325602"/>
          <a:ext cx="10347802" cy="4766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365">
                  <a:extLst>
                    <a:ext uri="{9D8B030D-6E8A-4147-A177-3AD203B41FA5}">
                      <a16:colId xmlns:a16="http://schemas.microsoft.com/office/drawing/2014/main" val="813367792"/>
                    </a:ext>
                  </a:extLst>
                </a:gridCol>
                <a:gridCol w="1905305">
                  <a:extLst>
                    <a:ext uri="{9D8B030D-6E8A-4147-A177-3AD203B41FA5}">
                      <a16:colId xmlns:a16="http://schemas.microsoft.com/office/drawing/2014/main" val="279073370"/>
                    </a:ext>
                  </a:extLst>
                </a:gridCol>
                <a:gridCol w="4545329">
                  <a:extLst>
                    <a:ext uri="{9D8B030D-6E8A-4147-A177-3AD203B41FA5}">
                      <a16:colId xmlns:a16="http://schemas.microsoft.com/office/drawing/2014/main" val="2190423"/>
                    </a:ext>
                  </a:extLst>
                </a:gridCol>
                <a:gridCol w="1610803">
                  <a:extLst>
                    <a:ext uri="{9D8B030D-6E8A-4147-A177-3AD203B41FA5}">
                      <a16:colId xmlns:a16="http://schemas.microsoft.com/office/drawing/2014/main" val="866763723"/>
                    </a:ext>
                  </a:extLst>
                </a:gridCol>
              </a:tblGrid>
              <a:tr h="573604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Naam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07" marR="7007" marT="7007" marB="0" anchor="b">
                    <a:solidFill>
                      <a:srgbClr val="8CC5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Vakcollege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8CC5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Doorbraakproject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8CC5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Coach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8CC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98691"/>
                  </a:ext>
                </a:extLst>
              </a:tr>
              <a:tr h="573604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Magda </a:t>
                      </a:r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Delhaas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Comenius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Goed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functionerende Vakgroep M&amp;D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5796673"/>
                  </a:ext>
                </a:extLst>
              </a:tr>
              <a:tr h="573604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Rolf Schaatsbergen</a:t>
                      </a: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Hoofdvaart College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Differentiëren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lj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BKGT leerweg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731751"/>
                  </a:ext>
                </a:extLst>
              </a:tr>
              <a:tr h="573604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Ridouan</a:t>
                      </a:r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Draouy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Stad College Almere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21-eeuwse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vh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gepersonaliseerd leren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1158219"/>
                  </a:ext>
                </a:extLst>
              </a:tr>
              <a:tr h="608073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Arjan Verhoef</a:t>
                      </a: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Meerwaarde, Barneveld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Techniekroute doorvoeren in de bovenbouw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4393321"/>
                  </a:ext>
                </a:extLst>
              </a:tr>
              <a:tr h="631753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Bindiya</a:t>
                      </a:r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Mohabier</a:t>
                      </a:r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Panday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Stad College Almere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Aantrekkelijk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</a:t>
                      </a:r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urriculum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Z&amp;W (</a:t>
                      </a:r>
                      <a:r>
                        <a:rPr lang="nl-NL" sz="1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digiproof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1479596"/>
                  </a:ext>
                </a:extLst>
              </a:tr>
              <a:tr h="39795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Nikki Treurniet</a:t>
                      </a: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Dalton </a:t>
                      </a:r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Vakcollege</a:t>
                      </a:r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Projectweken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nl-NL" sz="1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lj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047582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Esengül</a:t>
                      </a:r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Tekin</a:t>
                      </a: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Dalton Vakcollege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Projectweken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nl-NL" sz="1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lj</a:t>
                      </a:r>
                      <a:r>
                        <a:rPr lang="nl-NL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5300696"/>
                  </a:ext>
                </a:extLst>
              </a:tr>
              <a:tr h="32055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Matthijs Scheer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Meerwaarde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LOB-lijn</a:t>
                      </a:r>
                      <a:r>
                        <a:rPr lang="nl-NL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techniekroute</a:t>
                      </a:r>
                      <a:endParaRPr lang="nl-NL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nl-N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Opbrengst voor jezelf en het </a:t>
            </a:r>
            <a:r>
              <a:rPr lang="nl-NL" dirty="0" err="1" smtClean="0"/>
              <a:t>Vakcollege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l-NL" dirty="0"/>
              <a:t>Drijfveren en kwaliteiten voor het projectleiderschap worden expliciet</a:t>
            </a:r>
          </a:p>
          <a:p>
            <a:pPr lvl="0" fontAlgn="base"/>
            <a:r>
              <a:rPr lang="nl-NL" dirty="0"/>
              <a:t>Versterkte pedagogisch/didactische competenties </a:t>
            </a:r>
          </a:p>
          <a:p>
            <a:pPr lvl="0" fontAlgn="base"/>
            <a:r>
              <a:rPr lang="nl-NL" dirty="0"/>
              <a:t>Meer focus op kwaliteitscriteria van het onderwijs  en de </a:t>
            </a:r>
            <a:r>
              <a:rPr lang="nl-NL" dirty="0" err="1"/>
              <a:t>Vakroute</a:t>
            </a:r>
            <a:endParaRPr lang="nl-NL" dirty="0"/>
          </a:p>
          <a:p>
            <a:pPr lvl="0" fontAlgn="base"/>
            <a:r>
              <a:rPr lang="nl-NL" dirty="0"/>
              <a:t>Kennis en vaardigheden om het team in beweging te krijgen en te houden (onderwijskundig leiderschap)</a:t>
            </a:r>
          </a:p>
          <a:p>
            <a:pPr lvl="0" fontAlgn="base"/>
            <a:r>
              <a:rPr lang="nl-NL" dirty="0"/>
              <a:t>Resultaten doorbraakproject als hefboom voor verbetering van de </a:t>
            </a:r>
            <a:r>
              <a:rPr lang="nl-NL" dirty="0" err="1"/>
              <a:t>Vakroute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06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14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970" y="365124"/>
            <a:ext cx="12094029" cy="5878921"/>
          </a:xfrm>
          <a:prstGeom prst="wedgeEllipseCallout">
            <a:avLst>
              <a:gd name="adj1" fmla="val 46952"/>
              <a:gd name="adj2" fmla="val 56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De training heeft mij opgeleverd</a:t>
            </a:r>
            <a:r>
              <a:rPr lang="nl-NL" b="1" dirty="0"/>
              <a:t>:</a:t>
            </a:r>
            <a:endParaRPr lang="nl-NL" b="1" dirty="0"/>
          </a:p>
          <a:p>
            <a:r>
              <a:rPr lang="nl-NL" sz="2400" dirty="0" smtClean="0"/>
              <a:t>Persoonlijke </a:t>
            </a:r>
            <a:r>
              <a:rPr lang="nl-NL" sz="2400" dirty="0"/>
              <a:t>begeleiding bij mijn project</a:t>
            </a:r>
            <a:endParaRPr lang="nl-NL" sz="2400" dirty="0"/>
          </a:p>
          <a:p>
            <a:r>
              <a:rPr lang="nl-NL" sz="2400" dirty="0" smtClean="0"/>
              <a:t>Aanscherpen </a:t>
            </a:r>
            <a:r>
              <a:rPr lang="nl-NL" sz="2400" dirty="0"/>
              <a:t>van het projectplan</a:t>
            </a:r>
            <a:endParaRPr lang="nl-NL" sz="2400" dirty="0"/>
          </a:p>
          <a:p>
            <a:r>
              <a:rPr lang="nl-NL" sz="2400" dirty="0" smtClean="0"/>
              <a:t>Inzicht </a:t>
            </a:r>
            <a:r>
              <a:rPr lang="nl-NL" sz="2400" dirty="0"/>
              <a:t>krijgen hoe betrokken projectleden zijn bij het project </a:t>
            </a:r>
            <a:endParaRPr lang="nl-NL" sz="2400" dirty="0"/>
          </a:p>
          <a:p>
            <a:r>
              <a:rPr lang="nl-NL" sz="2400" dirty="0" smtClean="0"/>
              <a:t>Mooi </a:t>
            </a:r>
            <a:r>
              <a:rPr lang="nl-NL" sz="2400" dirty="0"/>
              <a:t>voorbeeld van een doorlopende leerlijn (</a:t>
            </a:r>
            <a:r>
              <a:rPr lang="nl-NL" sz="2400" dirty="0" err="1"/>
              <a:t>Vakcollege</a:t>
            </a:r>
            <a:r>
              <a:rPr lang="nl-NL" sz="2400" dirty="0"/>
              <a:t> Maasbergen)</a:t>
            </a:r>
            <a:endParaRPr lang="nl-NL" sz="2400" dirty="0"/>
          </a:p>
          <a:p>
            <a:r>
              <a:rPr lang="nl-NL" sz="2400" dirty="0" smtClean="0"/>
              <a:t>Kennis </a:t>
            </a:r>
            <a:r>
              <a:rPr lang="nl-NL" sz="2400" dirty="0"/>
              <a:t>en inzicht van het </a:t>
            </a:r>
            <a:r>
              <a:rPr lang="nl-NL" sz="2400" dirty="0" err="1"/>
              <a:t>Vakcollege</a:t>
            </a:r>
            <a:r>
              <a:rPr lang="nl-NL" sz="2400" dirty="0"/>
              <a:t>-concept. </a:t>
            </a:r>
            <a:endParaRPr lang="nl-NL" sz="2400" dirty="0"/>
          </a:p>
          <a:p>
            <a:r>
              <a:rPr lang="nl-NL" sz="2400" dirty="0" smtClean="0"/>
              <a:t>Kennis </a:t>
            </a:r>
            <a:r>
              <a:rPr lang="nl-NL" sz="2400" dirty="0"/>
              <a:t>delen met andere </a:t>
            </a:r>
            <a:r>
              <a:rPr lang="nl-NL" sz="2400" dirty="0" smtClean="0"/>
              <a:t>organisaties</a:t>
            </a:r>
          </a:p>
          <a:p>
            <a:r>
              <a:rPr lang="nl-NL" sz="2400" dirty="0" smtClean="0"/>
              <a:t>Verandermanagement </a:t>
            </a:r>
          </a:p>
          <a:p>
            <a:pPr marL="0" indent="0">
              <a:buNone/>
            </a:pPr>
            <a:r>
              <a:rPr lang="nl-NL" sz="2400" dirty="0" smtClean="0">
                <a:effectLst/>
              </a:rPr>
              <a:t>			Arjan Verhoef, </a:t>
            </a:r>
            <a:r>
              <a:rPr lang="nl-NL" sz="2400" dirty="0" err="1" smtClean="0">
                <a:effectLst/>
              </a:rPr>
              <a:t>Vakcollege</a:t>
            </a:r>
            <a:r>
              <a:rPr lang="nl-NL" sz="2400" dirty="0" smtClean="0">
                <a:effectLst/>
              </a:rPr>
              <a:t> De Meerwaarde   </a:t>
            </a:r>
            <a:endParaRPr lang="nl-N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14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Opgeven bij voorkeur voor de zomervakantie!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Ineke Veerkamp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iveerkamp@hetvakcollege.nl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Mob</a:t>
            </a:r>
            <a:r>
              <a:rPr lang="nl-NL" dirty="0" smtClean="0"/>
              <a:t>. 06-28666100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Muriël</a:t>
            </a:r>
            <a:r>
              <a:rPr lang="nl-NL" dirty="0" smtClean="0"/>
              <a:t> Daal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mdaal@hetvakcollege.nl</a:t>
            </a:r>
            <a:endParaRPr lang="nl-NL" dirty="0"/>
          </a:p>
          <a:p>
            <a:pPr marL="0" indent="0">
              <a:buNone/>
            </a:pPr>
            <a:r>
              <a:rPr lang="nl-NL" dirty="0" err="1" smtClean="0"/>
              <a:t>Mob</a:t>
            </a:r>
            <a:r>
              <a:rPr lang="nl-NL" dirty="0" smtClean="0"/>
              <a:t>. 06-20950115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A2-A94E-4A35-9D87-0A10ED4E9817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666" y="218235"/>
            <a:ext cx="10515600" cy="1325563"/>
          </a:xfrm>
        </p:spPr>
        <p:txBody>
          <a:bodyPr/>
          <a:lstStyle/>
          <a:p>
            <a:r>
              <a:rPr lang="nl-NL" dirty="0" smtClean="0"/>
              <a:t>Over de training…..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2</a:t>
            </a:fld>
            <a:endParaRPr lang="nl-NL"/>
          </a:p>
        </p:txBody>
      </p:sp>
      <p:sp>
        <p:nvSpPr>
          <p:cNvPr id="7" name="Ovaal bijschrift 6"/>
          <p:cNvSpPr/>
          <p:nvPr/>
        </p:nvSpPr>
        <p:spPr>
          <a:xfrm>
            <a:off x="6080760" y="1280160"/>
            <a:ext cx="5059680" cy="3753394"/>
          </a:xfrm>
          <a:prstGeom prst="wedgeEllipseCallout">
            <a:avLst>
              <a:gd name="adj1" fmla="val -31848"/>
              <a:gd name="adj2" fmla="val 74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“Ik </a:t>
            </a:r>
            <a:r>
              <a:rPr lang="nl-NL" dirty="0"/>
              <a:t>vond de cursus erg interessant omdat we als beginnend </a:t>
            </a:r>
            <a:r>
              <a:rPr lang="nl-NL" dirty="0" err="1"/>
              <a:t>V</a:t>
            </a:r>
            <a:r>
              <a:rPr lang="nl-NL" dirty="0" err="1" smtClean="0"/>
              <a:t>akcollege</a:t>
            </a:r>
            <a:r>
              <a:rPr lang="nl-NL" dirty="0" smtClean="0"/>
              <a:t> </a:t>
            </a:r>
            <a:r>
              <a:rPr lang="nl-NL" dirty="0"/>
              <a:t>veel konden leren van de anderen. Daarnaast is het hele concept in mijn hoofd weer wat verder aangescherpt</a:t>
            </a:r>
            <a:r>
              <a:rPr lang="nl-NL" dirty="0" smtClean="0"/>
              <a:t>.”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Nikkie</a:t>
            </a:r>
            <a:r>
              <a:rPr lang="nl-NL" dirty="0" smtClean="0"/>
              <a:t> Treurniet, docent Stedelijk Dalton Lyceum</a:t>
            </a:r>
            <a:endParaRPr lang="nl-NL" dirty="0"/>
          </a:p>
        </p:txBody>
      </p:sp>
      <p:sp>
        <p:nvSpPr>
          <p:cNvPr id="8" name="Ovaal bijschrift 7"/>
          <p:cNvSpPr/>
          <p:nvPr/>
        </p:nvSpPr>
        <p:spPr>
          <a:xfrm>
            <a:off x="838200" y="1913618"/>
            <a:ext cx="4373064" cy="3541667"/>
          </a:xfrm>
          <a:prstGeom prst="wedgeEllipseCallout">
            <a:avLst>
              <a:gd name="adj1" fmla="val 31659"/>
              <a:gd name="adj2" fmla="val 77292"/>
            </a:avLst>
          </a:prstGeom>
          <a:solidFill>
            <a:srgbClr val="8CC5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“Ik </a:t>
            </a:r>
            <a:r>
              <a:rPr lang="nl-NL" dirty="0"/>
              <a:t>heb heel veel geleerd. Door </a:t>
            </a:r>
            <a:r>
              <a:rPr lang="nl-NL" dirty="0" smtClean="0"/>
              <a:t>de training </a:t>
            </a:r>
            <a:r>
              <a:rPr lang="nl-NL" dirty="0" err="1"/>
              <a:t>V</a:t>
            </a:r>
            <a:r>
              <a:rPr lang="nl-NL" dirty="0" err="1" smtClean="0"/>
              <a:t>akroute</a:t>
            </a:r>
            <a:r>
              <a:rPr lang="nl-NL" dirty="0" smtClean="0"/>
              <a:t> Expert </a:t>
            </a:r>
            <a:r>
              <a:rPr lang="nl-NL" dirty="0"/>
              <a:t>is de stap genomen om </a:t>
            </a:r>
            <a:r>
              <a:rPr lang="nl-NL" dirty="0" smtClean="0"/>
              <a:t>de 21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eeuwse</a:t>
            </a:r>
            <a:r>
              <a:rPr lang="nl-NL" dirty="0" smtClean="0"/>
              <a:t> vaardigheden </a:t>
            </a:r>
            <a:r>
              <a:rPr lang="nl-NL" dirty="0"/>
              <a:t>in </a:t>
            </a:r>
            <a:r>
              <a:rPr lang="nl-NL" dirty="0" smtClean="0"/>
              <a:t>onze </a:t>
            </a:r>
            <a:r>
              <a:rPr lang="nl-NL" dirty="0"/>
              <a:t>school te </a:t>
            </a:r>
            <a:r>
              <a:rPr lang="nl-NL" dirty="0" smtClean="0"/>
              <a:t>implementeren, een interessant traject. “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Ridouan</a:t>
            </a:r>
            <a:r>
              <a:rPr lang="nl-NL" dirty="0"/>
              <a:t> </a:t>
            </a:r>
            <a:r>
              <a:rPr lang="nl-NL" dirty="0" err="1" smtClean="0"/>
              <a:t>Draouy</a:t>
            </a:r>
            <a:r>
              <a:rPr lang="nl-NL" dirty="0" smtClean="0"/>
              <a:t>, Baken Stad College</a:t>
            </a:r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930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Kennis en inzicht in de achtergronden van het </a:t>
            </a:r>
            <a:r>
              <a:rPr lang="nl-NL" dirty="0" err="1" smtClean="0"/>
              <a:t>Vakcollege</a:t>
            </a:r>
            <a:r>
              <a:rPr lang="nl-NL" dirty="0" smtClean="0"/>
              <a:t>-concept</a:t>
            </a:r>
          </a:p>
          <a:p>
            <a:pPr lvl="0"/>
            <a:r>
              <a:rPr lang="nl-NL" dirty="0" err="1" smtClean="0"/>
              <a:t>Doorontwikkelen</a:t>
            </a:r>
            <a:r>
              <a:rPr lang="nl-NL" dirty="0" smtClean="0"/>
              <a:t> kwaliteiten projectleiding</a:t>
            </a:r>
            <a:endParaRPr lang="nl-NL" dirty="0"/>
          </a:p>
          <a:p>
            <a:pPr lvl="0"/>
            <a:r>
              <a:rPr lang="nl-NL" dirty="0" smtClean="0"/>
              <a:t>Versterken van  </a:t>
            </a:r>
            <a:r>
              <a:rPr lang="nl-NL" dirty="0"/>
              <a:t>pedagogisch/didactische competenties </a:t>
            </a:r>
          </a:p>
          <a:p>
            <a:pPr lvl="0"/>
            <a:r>
              <a:rPr lang="nl-NL" dirty="0" smtClean="0"/>
              <a:t>Inzicht in facetten voor </a:t>
            </a:r>
            <a:r>
              <a:rPr lang="nl-NL" dirty="0"/>
              <a:t>onderwijskundig leiderschap</a:t>
            </a:r>
          </a:p>
          <a:p>
            <a:pPr lvl="0"/>
            <a:r>
              <a:rPr lang="nl-NL" dirty="0"/>
              <a:t>Kennis en vaardigheden </a:t>
            </a:r>
            <a:r>
              <a:rPr lang="nl-NL" dirty="0" smtClean="0"/>
              <a:t>verandermanagement</a:t>
            </a:r>
            <a:endParaRPr lang="nl-NL" dirty="0"/>
          </a:p>
          <a:p>
            <a:pPr lvl="0"/>
            <a:r>
              <a:rPr lang="nl-NL" dirty="0" smtClean="0"/>
              <a:t>Verzilveren van de leeropbrengst </a:t>
            </a:r>
            <a:r>
              <a:rPr lang="nl-NL" dirty="0" err="1" smtClean="0"/>
              <a:t>dmv</a:t>
            </a:r>
            <a:r>
              <a:rPr lang="nl-NL" dirty="0" smtClean="0"/>
              <a:t> het doorbraakproject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2018/2019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7230"/>
              </p:ext>
            </p:extLst>
          </p:nvPr>
        </p:nvGraphicFramePr>
        <p:xfrm>
          <a:off x="838200" y="1985553"/>
          <a:ext cx="9568543" cy="3853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4574">
                  <a:extLst>
                    <a:ext uri="{9D8B030D-6E8A-4147-A177-3AD203B41FA5}">
                      <a16:colId xmlns:a16="http://schemas.microsoft.com/office/drawing/2014/main" val="3625619906"/>
                    </a:ext>
                  </a:extLst>
                </a:gridCol>
                <a:gridCol w="6943969">
                  <a:extLst>
                    <a:ext uri="{9D8B030D-6E8A-4147-A177-3AD203B41FA5}">
                      <a16:colId xmlns:a16="http://schemas.microsoft.com/office/drawing/2014/main" val="938179573"/>
                    </a:ext>
                  </a:extLst>
                </a:gridCol>
              </a:tblGrid>
              <a:tr h="79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Vooraf</a:t>
                      </a:r>
                      <a:r>
                        <a:rPr lang="nl-NL" sz="1800" dirty="0">
                          <a:effectLst/>
                        </a:rPr>
                        <a:t>: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>
                          <a:effectLst/>
                        </a:rPr>
                        <a:t>Formuleren doorbraakproject en digitale intake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96426243"/>
                  </a:ext>
                </a:extLst>
              </a:tr>
              <a:tr h="505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8</a:t>
                      </a:r>
                      <a:r>
                        <a:rPr lang="nl-NL" sz="1800" baseline="0" dirty="0" smtClean="0">
                          <a:effectLst/>
                        </a:rPr>
                        <a:t> nov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>
                          <a:effectLst/>
                        </a:rPr>
                        <a:t>10-16.00 uur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>
                          <a:effectLst/>
                        </a:rPr>
                        <a:t>Dag 1 Onderwijskundige achtergronden van de </a:t>
                      </a:r>
                      <a:r>
                        <a:rPr lang="nl-NL" sz="1800" dirty="0" err="1">
                          <a:effectLst/>
                        </a:rPr>
                        <a:t>Vakroute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24331910"/>
                  </a:ext>
                </a:extLst>
              </a:tr>
              <a:tr h="54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6</a:t>
                      </a:r>
                      <a:r>
                        <a:rPr lang="nl-NL" sz="1800" baseline="0" dirty="0" smtClean="0">
                          <a:effectLst/>
                        </a:rPr>
                        <a:t> dec, </a:t>
                      </a:r>
                      <a:r>
                        <a:rPr lang="nl-NL" sz="1800" dirty="0" smtClean="0">
                          <a:effectLst/>
                        </a:rPr>
                        <a:t>10-16.00 </a:t>
                      </a:r>
                      <a:r>
                        <a:rPr lang="nl-NL" sz="1800" dirty="0">
                          <a:effectLst/>
                        </a:rPr>
                        <a:t>uur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>
                          <a:effectLst/>
                        </a:rPr>
                        <a:t>Dag 2 Curriculum ontwikkeling en doorlopende </a:t>
                      </a:r>
                      <a:r>
                        <a:rPr lang="nl-NL" sz="1800" dirty="0" smtClean="0">
                          <a:effectLst/>
                        </a:rPr>
                        <a:t>leerlijnen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02950794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jan, 10-16.00 uur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Intervisie op een </a:t>
                      </a:r>
                      <a:r>
                        <a:rPr lang="nl-N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Vakcollege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naar keuze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86872118"/>
                  </a:ext>
                </a:extLst>
              </a:tr>
              <a:tr h="141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14</a:t>
                      </a:r>
                      <a:r>
                        <a:rPr lang="nl-NL" sz="1800" baseline="0" dirty="0" smtClean="0">
                          <a:effectLst/>
                        </a:rPr>
                        <a:t> feb, </a:t>
                      </a:r>
                      <a:r>
                        <a:rPr lang="nl-NL" sz="1800" dirty="0" smtClean="0">
                          <a:effectLst/>
                        </a:rPr>
                        <a:t>10-16.00 </a:t>
                      </a:r>
                      <a:r>
                        <a:rPr lang="nl-NL" sz="1800" dirty="0">
                          <a:effectLst/>
                        </a:rPr>
                        <a:t>uur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>
                          <a:effectLst/>
                        </a:rPr>
                        <a:t>Dag 3 Verandermanagement, wat is er nodig om het team mee te </a:t>
                      </a:r>
                      <a:r>
                        <a:rPr lang="nl-NL" sz="1800" dirty="0" smtClean="0">
                          <a:effectLst/>
                        </a:rPr>
                        <a:t>krijgen?</a:t>
                      </a:r>
                      <a:endParaRPr lang="nl-NL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>
                          <a:effectLst/>
                        </a:rPr>
                        <a:t>Presentaties door deelnemers over doorbraakproject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59746600"/>
                  </a:ext>
                </a:extLst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Het </a:t>
            </a:r>
            <a:r>
              <a:rPr lang="nl-NL" b="1" dirty="0" err="1" smtClean="0"/>
              <a:t>vakcollege</a:t>
            </a:r>
            <a:r>
              <a:rPr lang="nl-NL" b="1" dirty="0" smtClean="0"/>
              <a:t>…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23" y="1690688"/>
            <a:ext cx="2951816" cy="435133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0621-129F-4E6C-83C4-3BA109C204E0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sz="3000" i="1" dirty="0"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6" name="Kubus 5"/>
          <p:cNvSpPr>
            <a:spLocks noChangeArrowheads="1"/>
          </p:cNvSpPr>
          <p:nvPr/>
        </p:nvSpPr>
        <p:spPr bwMode="auto">
          <a:xfrm>
            <a:off x="2886273" y="3984301"/>
            <a:ext cx="1412336" cy="1236974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</a:rPr>
              <a:t>Leerjaar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bg1"/>
                </a:solidFill>
              </a:rPr>
              <a:t>1,2</a:t>
            </a:r>
            <a:endParaRPr lang="nl-NL" sz="1900" dirty="0">
              <a:solidFill>
                <a:schemeClr val="bg1"/>
              </a:solidFill>
            </a:endParaRPr>
          </a:p>
        </p:txBody>
      </p:sp>
      <p:sp>
        <p:nvSpPr>
          <p:cNvPr id="7" name="Kubus 6"/>
          <p:cNvSpPr>
            <a:spLocks noChangeArrowheads="1"/>
          </p:cNvSpPr>
          <p:nvPr/>
        </p:nvSpPr>
        <p:spPr bwMode="auto">
          <a:xfrm>
            <a:off x="2899846" y="2866731"/>
            <a:ext cx="1398764" cy="1209676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endParaRPr lang="en-US" sz="1500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3,4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8" name="Kubus 7"/>
          <p:cNvSpPr>
            <a:spLocks noChangeArrowheads="1"/>
          </p:cNvSpPr>
          <p:nvPr/>
        </p:nvSpPr>
        <p:spPr bwMode="auto">
          <a:xfrm>
            <a:off x="2899844" y="1728530"/>
            <a:ext cx="1400000" cy="1209600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r>
              <a:rPr lang="en-US" sz="1500" dirty="0">
                <a:solidFill>
                  <a:schemeClr val="lt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5,6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10" name="Kubus 9"/>
          <p:cNvSpPr>
            <a:spLocks noChangeArrowheads="1"/>
          </p:cNvSpPr>
          <p:nvPr/>
        </p:nvSpPr>
        <p:spPr bwMode="auto">
          <a:xfrm>
            <a:off x="4956539" y="3471569"/>
            <a:ext cx="1531056" cy="1704976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1,2,3</a:t>
            </a: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1" name="Kubus 10"/>
          <p:cNvSpPr>
            <a:spLocks noChangeArrowheads="1"/>
          </p:cNvSpPr>
          <p:nvPr/>
        </p:nvSpPr>
        <p:spPr bwMode="auto">
          <a:xfrm>
            <a:off x="4998231" y="1934868"/>
            <a:ext cx="1531056" cy="1706400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en-US" sz="1900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4,5,6 </a:t>
            </a:r>
          </a:p>
          <a:p>
            <a:pPr algn="ctr">
              <a:defRPr/>
            </a:pP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2" name="Trapezium 11"/>
          <p:cNvSpPr>
            <a:spLocks noChangeArrowheads="1"/>
          </p:cNvSpPr>
          <p:nvPr/>
        </p:nvSpPr>
        <p:spPr bwMode="auto">
          <a:xfrm>
            <a:off x="7265390" y="2321376"/>
            <a:ext cx="2458861" cy="2843213"/>
          </a:xfrm>
          <a:custGeom>
            <a:avLst/>
            <a:gdLst>
              <a:gd name="T0" fmla="*/ 1106715 w 2213429"/>
              <a:gd name="T1" fmla="*/ 0 h 2842381"/>
              <a:gd name="T2" fmla="*/ 276679 w 2213429"/>
              <a:gd name="T3" fmla="*/ 1421191 h 2842381"/>
              <a:gd name="T4" fmla="*/ 1106715 w 2213429"/>
              <a:gd name="T5" fmla="*/ 2842381 h 2842381"/>
              <a:gd name="T6" fmla="*/ 1936750 w 2213429"/>
              <a:gd name="T7" fmla="*/ 1421191 h 2842381"/>
              <a:gd name="T8" fmla="*/ 3 60000 65536"/>
              <a:gd name="T9" fmla="*/ 2 60000 65536"/>
              <a:gd name="T10" fmla="*/ 1 60000 65536"/>
              <a:gd name="T11" fmla="*/ 0 60000 65536"/>
              <a:gd name="T12" fmla="*/ 368905 w 2213429"/>
              <a:gd name="T13" fmla="*/ 473730 h 2842381"/>
              <a:gd name="T14" fmla="*/ 1844524 w 2213429"/>
              <a:gd name="T15" fmla="*/ 2842381 h 28423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3429" h="2842381">
                <a:moveTo>
                  <a:pt x="0" y="2842381"/>
                </a:moveTo>
                <a:lnTo>
                  <a:pt x="553357" y="0"/>
                </a:lnTo>
                <a:lnTo>
                  <a:pt x="1660072" y="0"/>
                </a:lnTo>
                <a:lnTo>
                  <a:pt x="2213429" y="2842381"/>
                </a:lnTo>
                <a:close/>
              </a:path>
            </a:pathLst>
          </a:custGeom>
          <a:solidFill>
            <a:srgbClr val="8788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nl-NL" sz="1900">
              <a:solidFill>
                <a:srgbClr val="87888D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 flipV="1">
            <a:off x="8457860" y="2938131"/>
            <a:ext cx="36961" cy="2126233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386366" y="274638"/>
            <a:ext cx="10647395" cy="107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Eén doorlopende leerlijn vmbo-mbo</a:t>
            </a:r>
          </a:p>
        </p:txBody>
      </p:sp>
    </p:spTree>
    <p:extLst>
      <p:ext uri="{BB962C8B-B14F-4D97-AF65-F5344CB8AC3E}">
        <p14:creationId xmlns:p14="http://schemas.microsoft.com/office/powerpoint/2010/main" val="713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Onderwijskundige uitgangspunten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7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Drie ontwikkellijnen:</a:t>
            </a:r>
          </a:p>
          <a:p>
            <a:pPr lvl="1"/>
            <a:r>
              <a:rPr lang="nl-NL" dirty="0" smtClean="0"/>
              <a:t>Beroepsontwikkeling</a:t>
            </a:r>
          </a:p>
          <a:p>
            <a:pPr lvl="1"/>
            <a:r>
              <a:rPr lang="nl-NL" dirty="0" smtClean="0"/>
              <a:t>Persoonlijke groei</a:t>
            </a:r>
            <a:endParaRPr lang="nl-NL" dirty="0"/>
          </a:p>
          <a:p>
            <a:pPr lvl="1"/>
            <a:r>
              <a:rPr lang="nl-NL" dirty="0" smtClean="0"/>
              <a:t>Burgerschapsvorming</a:t>
            </a:r>
          </a:p>
          <a:p>
            <a:r>
              <a:rPr lang="nl-NL" dirty="0" smtClean="0"/>
              <a:t>Authentiek, betekenisvol</a:t>
            </a:r>
            <a:r>
              <a:rPr lang="nl-NL" dirty="0"/>
              <a:t> </a:t>
            </a:r>
            <a:r>
              <a:rPr lang="nl-NL" dirty="0" smtClean="0"/>
              <a:t>en eigentijds </a:t>
            </a:r>
          </a:p>
          <a:p>
            <a:r>
              <a:rPr lang="nl-NL" dirty="0"/>
              <a:t>T</a:t>
            </a:r>
            <a:r>
              <a:rPr lang="nl-NL" dirty="0" smtClean="0"/>
              <a:t>heorie just in time, integratie AVO en beroepsgericht</a:t>
            </a:r>
          </a:p>
          <a:p>
            <a:r>
              <a:rPr lang="nl-NL" dirty="0" err="1" smtClean="0"/>
              <a:t>Zelfontdekkend</a:t>
            </a:r>
            <a:r>
              <a:rPr lang="nl-NL" dirty="0" smtClean="0"/>
              <a:t> leren, leren door doen</a:t>
            </a:r>
          </a:p>
          <a:p>
            <a:r>
              <a:rPr lang="nl-NL" dirty="0" smtClean="0"/>
              <a:t>Leerling eigenaar van leerproces</a:t>
            </a:r>
          </a:p>
          <a:p>
            <a:r>
              <a:rPr lang="nl-NL" dirty="0" smtClean="0"/>
              <a:t>Ervaringsgerichte loopbaanoriëntatie vanaf leerjaar 1</a:t>
            </a:r>
          </a:p>
          <a:p>
            <a:r>
              <a:rPr lang="nl-NL" dirty="0" smtClean="0"/>
              <a:t>Praktijkleren samen met werkveld &amp; mbo</a:t>
            </a:r>
          </a:p>
          <a:p>
            <a:r>
              <a:rPr lang="nl-NL" dirty="0" smtClean="0"/>
              <a:t>Maatwerk/differentiatie waar mogelijk</a:t>
            </a:r>
          </a:p>
        </p:txBody>
      </p:sp>
      <p:pic>
        <p:nvPicPr>
          <p:cNvPr id="8" name="Picture Placeholder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068" y="1117312"/>
            <a:ext cx="3189932" cy="54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00138"/>
              </p:ext>
            </p:extLst>
          </p:nvPr>
        </p:nvGraphicFramePr>
        <p:xfrm>
          <a:off x="2162224" y="2562226"/>
          <a:ext cx="8505775" cy="3387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Kerneigenschappen kenmerkend (afspraken) voor alle Vakcolleges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Praktisch beroepsgericht onderwijs vanaf het eerste leerjaar.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Tenminste 30 procent van de onderwijstijd wordt besteed aan het leergebied Techniek dan wel Mens &amp; </a:t>
                      </a:r>
                      <a:r>
                        <a:rPr lang="nl-NL" sz="1400" dirty="0" err="1">
                          <a:effectLst/>
                        </a:rPr>
                        <a:t>Dienstverlenen</a:t>
                      </a:r>
                      <a:r>
                        <a:rPr lang="nl-NL" sz="1400" dirty="0">
                          <a:effectLst/>
                        </a:rPr>
                        <a:t>.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Vakcolleges zijn vertegenwoordigd in regionale samenwerkingsverbanden met mbo en erkende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leerbedrijven.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4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Een </a:t>
                      </a:r>
                      <a:r>
                        <a:rPr lang="nl-NL" sz="1400" dirty="0" err="1">
                          <a:effectLst/>
                        </a:rPr>
                        <a:t>Vakcollege</a:t>
                      </a:r>
                      <a:r>
                        <a:rPr lang="nl-NL" sz="1400" dirty="0">
                          <a:effectLst/>
                        </a:rPr>
                        <a:t> werkt met de beroepspraktijk als uitgangspunt, van </a:t>
                      </a:r>
                      <a:r>
                        <a:rPr lang="nl-NL" sz="1400" dirty="0" err="1">
                          <a:effectLst/>
                        </a:rPr>
                        <a:t>beroepsoriënterend</a:t>
                      </a:r>
                      <a:r>
                        <a:rPr lang="nl-NL" sz="1400" dirty="0">
                          <a:effectLst/>
                        </a:rPr>
                        <a:t> naar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beroepsvoorbereidend en beroepsvormend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28939" y="3118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95600" y="1772816"/>
            <a:ext cx="30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Kwaliteitsmonitor 2017 - 2018</a:t>
            </a:r>
          </a:p>
        </p:txBody>
      </p:sp>
    </p:spTree>
    <p:extLst>
      <p:ext uri="{BB962C8B-B14F-4D97-AF65-F5344CB8AC3E}">
        <p14:creationId xmlns:p14="http://schemas.microsoft.com/office/powerpoint/2010/main" val="12343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96">
        <p14:ferris dir="l"/>
      </p:transition>
    </mc:Choice>
    <mc:Fallback xmlns="">
      <p:transition spd="slow" advTm="20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21</a:t>
            </a:r>
            <a:r>
              <a:rPr lang="nl-NL" baseline="30000" dirty="0" smtClean="0"/>
              <a:t>-eeuwse</a:t>
            </a:r>
            <a:r>
              <a:rPr lang="nl-NL" dirty="0" smtClean="0"/>
              <a:t>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Passen naadloos in dit onderwijsconcept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0BB5-6BB4-4572-ACD6-D302E5BFD737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9</a:t>
            </a:fld>
            <a:endParaRPr lang="nl-NL"/>
          </a:p>
        </p:txBody>
      </p:sp>
      <p:pic>
        <p:nvPicPr>
          <p:cNvPr id="8" name="Picture 2" descr="http://nieuw.oabdekkers.nl/wp-content/uploads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7524" y="1433837"/>
            <a:ext cx="46085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LVV huisstijl" id="{3A43E1CA-C2C3-4FA5-B646-7AD578A97B69}" vid="{8268F904-CBAA-4DD9-91F8-92E968E018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LVV huisstijl</Template>
  <TotalTime>1167</TotalTime>
  <Words>608</Words>
  <Application>Microsoft Office PowerPoint</Application>
  <PresentationFormat>Breedbeeld</PresentationFormat>
  <Paragraphs>177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Kantoorthema</vt:lpstr>
      <vt:lpstr>Training Vakroute Expert 20 maart 2018</vt:lpstr>
      <vt:lpstr>Over de training…..</vt:lpstr>
      <vt:lpstr>Doelen training</vt:lpstr>
      <vt:lpstr>Programma 2018/2019</vt:lpstr>
      <vt:lpstr>Het vakcollege…</vt:lpstr>
      <vt:lpstr>PowerPoint-presentatie</vt:lpstr>
      <vt:lpstr>Onderwijskundige uitgangspunten</vt:lpstr>
      <vt:lpstr>PowerPoint-presentatie</vt:lpstr>
      <vt:lpstr>De 21-eeuwse vaardigheden</vt:lpstr>
      <vt:lpstr>Curriculum ontwikkeling</vt:lpstr>
      <vt:lpstr>Verandermanagement</vt:lpstr>
      <vt:lpstr>Voorbeelden doorbraakprojecten</vt:lpstr>
      <vt:lpstr>Opbrengst voor jezelf en het Vakcollege</vt:lpstr>
      <vt:lpstr>PowerPoint-presentatie</vt:lpstr>
      <vt:lpstr>Opgeven bij voorkeur voor de zomervakantie!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Ineke Veerkamp</dc:creator>
  <cp:lastModifiedBy>Ineke Veerkamp</cp:lastModifiedBy>
  <cp:revision>70</cp:revision>
  <cp:lastPrinted>2018-03-19T21:07:30Z</cp:lastPrinted>
  <dcterms:created xsi:type="dcterms:W3CDTF">2017-02-10T10:44:21Z</dcterms:created>
  <dcterms:modified xsi:type="dcterms:W3CDTF">2018-03-19T21:08:00Z</dcterms:modified>
</cp:coreProperties>
</file>