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5" r:id="rId4"/>
    <p:sldId id="257" r:id="rId5"/>
    <p:sldId id="266" r:id="rId6"/>
    <p:sldId id="267" r:id="rId7"/>
    <p:sldId id="264" r:id="rId8"/>
    <p:sldId id="261" r:id="rId9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972"/>
    <a:srgbClr val="27A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61359-89C4-4F2F-BFDD-9B7B21CF05BD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70DF0-6B92-4BB2-AF69-78E52F509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596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6434B-31FC-45E5-8610-D308AD6C4267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1FB37-7BAD-409F-99C2-3AC4A0263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57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FB37-7BAD-409F-99C2-3AC4A026340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247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FB37-7BAD-409F-99C2-3AC4A026340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68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002215" y="1238080"/>
            <a:ext cx="6189785" cy="2387600"/>
          </a:xfrm>
        </p:spPr>
        <p:txBody>
          <a:bodyPr anchor="b"/>
          <a:lstStyle>
            <a:lvl1pPr algn="ctr">
              <a:defRPr sz="6000" b="1">
                <a:solidFill>
                  <a:srgbClr val="2B3972"/>
                </a:solidFill>
              </a:defRPr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002215" y="3625680"/>
            <a:ext cx="617102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Datum, naam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96" y="182075"/>
            <a:ext cx="4766140" cy="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6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43F9-DC5C-4DC2-8FE6-E079A0D25359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57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A69E-5D30-49A4-98D6-7ECD6AB4359C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8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51" y="27203"/>
            <a:ext cx="3002034" cy="540907"/>
          </a:xfrm>
          <a:prstGeom prst="rect">
            <a:avLst/>
          </a:prstGeom>
        </p:spPr>
      </p:pic>
      <p:cxnSp>
        <p:nvCxnSpPr>
          <p:cNvPr id="9" name="Rechte verbindingslijn 8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57150">
            <a:solidFill>
              <a:srgbClr val="27A8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CA4-4399-43D0-9DBF-0543E4C8B5E2}" type="datetime1">
              <a:rPr lang="nl-NL" smtClean="0"/>
              <a:t>20-3-2018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Landelijke vereniging van </a:t>
            </a:r>
            <a:r>
              <a:rPr lang="nl-NL" dirty="0" err="1" smtClean="0"/>
              <a:t>vakcolleges</a:t>
            </a:r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1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FEF3-017D-48DC-B21F-937749C95C49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9FBB-C7A5-4D7D-B9B7-45E2D3DB2BBB}" type="datetime1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57150">
            <a:solidFill>
              <a:srgbClr val="27A8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51" y="27203"/>
            <a:ext cx="3002034" cy="54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1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2CB0-3E4D-46D4-B6B9-216DFE273974}" type="datetime1">
              <a:rPr lang="nl-NL" smtClean="0"/>
              <a:t>20-3-2018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02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30A3-4391-4F95-9D53-12AB2F64F8C7}" type="datetime1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99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6B36-178B-451B-A327-64DD5B9B09B6}" type="datetime1">
              <a:rPr lang="nl-NL" smtClean="0"/>
              <a:t>20-3-2018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96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4A7B-5535-4249-A867-2880C2D96EB2}" type="datetime1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0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6F5E-0D28-447D-B67E-62D7B656DEBC}" type="datetime1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53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3BBF-D6F5-491E-BDA7-8A75A1067F01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64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tvakcollege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l-NL" dirty="0" smtClean="0"/>
              <a:t>Doorlopende Leerlijn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Pepijn Mols 20 maart 2018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30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is waar mee bezig?</a:t>
            </a:r>
          </a:p>
          <a:p>
            <a:r>
              <a:rPr lang="nl-NL" dirty="0" smtClean="0"/>
              <a:t>Wat zijn do’s en </a:t>
            </a:r>
            <a:r>
              <a:rPr lang="nl-NL" dirty="0" err="1" smtClean="0"/>
              <a:t>dont’s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0BB5-6BB4-4572-ACD6-D302E5BFD737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54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“Eigenlijk hebben wij als </a:t>
            </a:r>
            <a:r>
              <a:rPr lang="nl-NL" dirty="0" err="1" smtClean="0"/>
              <a:t>Vakcollege</a:t>
            </a:r>
            <a:r>
              <a:rPr lang="nl-NL" dirty="0" smtClean="0"/>
              <a:t> geen MBO school nodig”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CA4-4399-43D0-9DBF-0543E4C8B5E2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9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De doorlopende leerlijnen beschrijven de weg die leerlingen afleggen bij het </a:t>
            </a:r>
            <a:r>
              <a:rPr lang="nl-NL" b="1" dirty="0" smtClean="0"/>
              <a:t>leren.</a:t>
            </a:r>
            <a:endParaRPr lang="nl-NL" b="1" dirty="0"/>
          </a:p>
          <a:p>
            <a:pPr marL="0" indent="0">
              <a:buNone/>
            </a:pPr>
            <a:r>
              <a:rPr lang="nl-NL" dirty="0"/>
              <a:t>Ze omvatten een </a:t>
            </a:r>
            <a:r>
              <a:rPr lang="nl-NL" dirty="0">
                <a:solidFill>
                  <a:srgbClr val="FF0000"/>
                </a:solidFill>
              </a:rPr>
              <a:t>opsomming van de leerstof </a:t>
            </a:r>
            <a:r>
              <a:rPr lang="nl-NL" dirty="0"/>
              <a:t>die aan bod moet komen, onderbouwd met </a:t>
            </a:r>
            <a:r>
              <a:rPr lang="nl-NL" dirty="0">
                <a:solidFill>
                  <a:srgbClr val="FF0000"/>
                </a:solidFill>
              </a:rPr>
              <a:t>vakdidactische inzichten</a:t>
            </a:r>
            <a:r>
              <a:rPr lang="nl-NL" dirty="0"/>
              <a:t>. Ze geven zicht op de </a:t>
            </a:r>
            <a:r>
              <a:rPr lang="nl-NL" dirty="0">
                <a:solidFill>
                  <a:srgbClr val="FF0000"/>
                </a:solidFill>
              </a:rPr>
              <a:t>grote lijn in het leerproces en op de samenhang</a:t>
            </a:r>
            <a:r>
              <a:rPr lang="nl-NL" dirty="0"/>
              <a:t> binnen dat proces. De toevoeging ‘doorlopend’ benadrukt het feit dat dit proces niet stokt na elk schooljaar en dat een </a:t>
            </a:r>
            <a:r>
              <a:rPr lang="nl-NL" dirty="0">
                <a:solidFill>
                  <a:srgbClr val="FF0000"/>
                </a:solidFill>
              </a:rPr>
              <a:t>goede aansluiting op vervolgonderwijs </a:t>
            </a:r>
            <a:r>
              <a:rPr lang="nl-NL" dirty="0"/>
              <a:t>belangrijk is. 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0621-129F-4E6C-83C4-3BA109C204E0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Invalshoeken samenwerking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CA4-4399-43D0-9DBF-0543E4C8B5E2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5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Inhoudelijke </a:t>
            </a:r>
            <a:r>
              <a:rPr lang="nl-NL" dirty="0"/>
              <a:t>afstemming/aansluiting of </a:t>
            </a:r>
            <a:r>
              <a:rPr lang="nl-NL" dirty="0" smtClean="0"/>
              <a:t>integratie; </a:t>
            </a:r>
          </a:p>
          <a:p>
            <a:r>
              <a:rPr lang="nl-NL" dirty="0" smtClean="0"/>
              <a:t>Pedagogische afstemming;  </a:t>
            </a:r>
          </a:p>
          <a:p>
            <a:r>
              <a:rPr lang="nl-NL" dirty="0" smtClean="0"/>
              <a:t>Didactische afstemming; </a:t>
            </a:r>
          </a:p>
          <a:p>
            <a:r>
              <a:rPr lang="nl-NL" dirty="0" smtClean="0"/>
              <a:t>Afstemming </a:t>
            </a:r>
            <a:r>
              <a:rPr lang="nl-NL" dirty="0"/>
              <a:t>in wijze van beoordelen / </a:t>
            </a:r>
            <a:r>
              <a:rPr lang="nl-NL" dirty="0" smtClean="0"/>
              <a:t>examineren; </a:t>
            </a:r>
          </a:p>
          <a:p>
            <a:r>
              <a:rPr lang="nl-NL" dirty="0" smtClean="0"/>
              <a:t>Loopbaanoriëntaties- </a:t>
            </a:r>
            <a:r>
              <a:rPr lang="nl-NL" dirty="0"/>
              <a:t>en </a:t>
            </a:r>
            <a:r>
              <a:rPr lang="nl-NL" dirty="0" smtClean="0"/>
              <a:t>loopbaankeuzebegeleiding; </a:t>
            </a:r>
          </a:p>
          <a:p>
            <a:r>
              <a:rPr lang="nl-NL" dirty="0" smtClean="0"/>
              <a:t>Werkveld </a:t>
            </a:r>
            <a:r>
              <a:rPr lang="nl-NL" dirty="0"/>
              <a:t>/ stageadressen </a:t>
            </a:r>
            <a:r>
              <a:rPr lang="nl-NL" dirty="0" smtClean="0"/>
              <a:t>afstemmen; </a:t>
            </a:r>
          </a:p>
          <a:p>
            <a:r>
              <a:rPr lang="nl-NL" dirty="0" smtClean="0"/>
              <a:t>Fysieke </a:t>
            </a:r>
            <a:r>
              <a:rPr lang="nl-NL" dirty="0"/>
              <a:t>afstemming (huisvesting, samen onder een dak</a:t>
            </a:r>
            <a:r>
              <a:rPr lang="nl-NL" dirty="0" smtClean="0"/>
              <a:t>); </a:t>
            </a:r>
          </a:p>
          <a:p>
            <a:r>
              <a:rPr lang="nl-NL" dirty="0" smtClean="0"/>
              <a:t>Afstemming </a:t>
            </a:r>
            <a:r>
              <a:rPr lang="nl-NL" dirty="0"/>
              <a:t>in (warme) overdracht van gegevens leerling / deelnemer. </a:t>
            </a:r>
          </a:p>
        </p:txBody>
      </p:sp>
    </p:spTree>
    <p:extLst>
      <p:ext uri="{BB962C8B-B14F-4D97-AF65-F5344CB8AC3E}">
        <p14:creationId xmlns:p14="http://schemas.microsoft.com/office/powerpoint/2010/main" val="14709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Inventarisatie per invalshoek: waar werk jij aan?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Vul je naam, functie, school en mailadres op post-</a:t>
            </a:r>
            <a:r>
              <a:rPr lang="nl-NL" dirty="0" err="1" smtClean="0"/>
              <a:t>it</a:t>
            </a:r>
            <a:r>
              <a:rPr lang="nl-NL" dirty="0" smtClean="0"/>
              <a:t> en plak bij thema;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Wat zijn belangrijke leermomenten voor jouw bij het werken aan de doorlopende leerlijn?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Pak vervolgens de </a:t>
            </a:r>
            <a:r>
              <a:rPr lang="nl-NL" dirty="0" smtClean="0"/>
              <a:t>checklist erbij;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CA4-4399-43D0-9DBF-0543E4C8B5E2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0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Projectgroep LVV; samenwerking en doorlopende leerlijn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De projectgroep  geeft inzicht in en ontwikkelt praktische procesmatige handvatten om de ontwikkeling en integratie van de doorlopende leerlijn(en) binnen de eigen school vorm te geven. </a:t>
            </a:r>
            <a:endParaRPr lang="nl-NL" b="1" dirty="0"/>
          </a:p>
          <a:p>
            <a:pPr lvl="0"/>
            <a:r>
              <a:rPr lang="nl-NL" dirty="0"/>
              <a:t>Projectleden ontwikkelen een instrument waarmee het curriculum gecheckt kan worden op de dekking qua aansluiting van structuur en beoordelingsmethodiek gehanteerd in het MBO; </a:t>
            </a:r>
            <a:endParaRPr lang="nl-NL" b="1" dirty="0"/>
          </a:p>
          <a:p>
            <a:pPr lvl="0"/>
            <a:r>
              <a:rPr lang="nl-NL" dirty="0"/>
              <a:t>De projectgroep  positioneert zichzelf  als kennispartner voor curriculumontwikkeling aangaande doorlopende leerlijnen voor de </a:t>
            </a:r>
            <a:r>
              <a:rPr lang="nl-NL" dirty="0" err="1"/>
              <a:t>Vakroute</a:t>
            </a:r>
            <a:r>
              <a:rPr lang="nl-NL" dirty="0"/>
              <a:t> . Verander- en onderwijskundige best </a:t>
            </a:r>
            <a:r>
              <a:rPr lang="nl-NL" dirty="0" err="1"/>
              <a:t>practices</a:t>
            </a:r>
            <a:r>
              <a:rPr lang="nl-NL" dirty="0"/>
              <a:t> verzamelen, bundelen en delen (publiceren).</a:t>
            </a:r>
            <a:endParaRPr lang="nl-NL" b="1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CA4-4399-43D0-9DBF-0543E4C8B5E2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9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Meer informatie?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hlinkClick r:id="rId2"/>
              </a:rPr>
              <a:t>www.hetvakcollege.nl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Ineke Veerkamp</a:t>
            </a:r>
          </a:p>
          <a:p>
            <a:pPr marL="0" indent="0">
              <a:buNone/>
            </a:pPr>
            <a:r>
              <a:rPr lang="nl-NL" dirty="0" smtClean="0"/>
              <a:t>iveerkamp@hetvakcollege.nl</a:t>
            </a:r>
          </a:p>
          <a:p>
            <a:pPr marL="0" indent="0">
              <a:buNone/>
            </a:pPr>
            <a:r>
              <a:rPr lang="nl-NL" dirty="0" smtClean="0"/>
              <a:t>Coördinator Landelijke vereniging van </a:t>
            </a:r>
            <a:r>
              <a:rPr lang="nl-NL" dirty="0" err="1" smtClean="0"/>
              <a:t>vakcolleges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Tel. 033-2460447</a:t>
            </a:r>
            <a:r>
              <a:rPr lang="nl-NL" dirty="0"/>
              <a:t/>
            </a:r>
            <a:br>
              <a:rPr lang="nl-NL" dirty="0"/>
            </a:br>
            <a:r>
              <a:rPr lang="nl-NL" dirty="0" err="1" smtClean="0"/>
              <a:t>Mob</a:t>
            </a:r>
            <a:r>
              <a:rPr lang="nl-NL" dirty="0" smtClean="0"/>
              <a:t>. 06-28666100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Dank voor uw aandacht!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4A2-A94E-4A35-9D87-0A10ED4E9817}" type="datetime1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34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Blauw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 LVV huisstijl" id="{3A43E1CA-C2C3-4FA5-B646-7AD578A97B69}" vid="{8268F904-CBAA-4DD9-91F8-92E968E0181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 LVV huisstijl</Template>
  <TotalTime>344</TotalTime>
  <Words>354</Words>
  <Application>Microsoft Office PowerPoint</Application>
  <PresentationFormat>Breedbeeld</PresentationFormat>
  <Paragraphs>62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Doorlopende Leerlijn</vt:lpstr>
      <vt:lpstr>Agenda</vt:lpstr>
      <vt:lpstr>PowerPoint-presentatie</vt:lpstr>
      <vt:lpstr>Wat is….</vt:lpstr>
      <vt:lpstr>Invalshoeken samenwerking</vt:lpstr>
      <vt:lpstr>De opdracht</vt:lpstr>
      <vt:lpstr>Projectgroep LVV; samenwerking en doorlopende leerlijn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Ineke Veerkamp</dc:creator>
  <cp:lastModifiedBy>Pepijn Mols</cp:lastModifiedBy>
  <cp:revision>15</cp:revision>
  <cp:lastPrinted>2018-03-19T14:34:56Z</cp:lastPrinted>
  <dcterms:created xsi:type="dcterms:W3CDTF">2017-02-10T10:44:21Z</dcterms:created>
  <dcterms:modified xsi:type="dcterms:W3CDTF">2018-03-20T14:37:08Z</dcterms:modified>
</cp:coreProperties>
</file>