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92" r:id="rId2"/>
    <p:sldId id="287" r:id="rId3"/>
    <p:sldId id="410" r:id="rId4"/>
    <p:sldId id="438" r:id="rId5"/>
    <p:sldId id="342" r:id="rId6"/>
    <p:sldId id="346" r:id="rId7"/>
    <p:sldId id="448" r:id="rId8"/>
    <p:sldId id="437" r:id="rId9"/>
    <p:sldId id="440" r:id="rId10"/>
    <p:sldId id="443" r:id="rId11"/>
    <p:sldId id="256" r:id="rId12"/>
    <p:sldId id="446" r:id="rId13"/>
    <p:sldId id="259" r:id="rId14"/>
    <p:sldId id="447" r:id="rId15"/>
    <p:sldId id="288" r:id="rId16"/>
    <p:sldId id="296" r:id="rId17"/>
    <p:sldId id="291" r:id="rId18"/>
    <p:sldId id="412"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p:restoredTop sz="94599"/>
  </p:normalViewPr>
  <p:slideViewPr>
    <p:cSldViewPr snapToGrid="0" snapToObjects="1">
      <p:cViewPr varScale="1">
        <p:scale>
          <a:sx n="79" d="100"/>
          <a:sy n="79" d="100"/>
        </p:scale>
        <p:origin x="216" y="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226028-2D73-49BE-BD64-6C6DDC2E8D1A}" type="doc">
      <dgm:prSet loTypeId="urn:microsoft.com/office/officeart/2005/8/layout/hList7" loCatId="list" qsTypeId="urn:microsoft.com/office/officeart/2005/8/quickstyle/simple1" qsCatId="simple" csTypeId="urn:microsoft.com/office/officeart/2005/8/colors/accent1_2" csCatId="accent1" phldr="1"/>
      <dgm:spPr/>
    </dgm:pt>
    <dgm:pt modelId="{AB1A2D64-2CF4-4E67-BD40-DD2F641EE407}">
      <dgm:prSet phldrT="[Tekst]" custT="1"/>
      <dgm:spPr/>
      <dgm:t>
        <a:bodyPr/>
        <a:lstStyle/>
        <a:p>
          <a:r>
            <a:rPr lang="nl-NL" sz="2800" b="0" dirty="0">
              <a:solidFill>
                <a:srgbClr val="002060"/>
              </a:solidFill>
            </a:rPr>
            <a:t>Sterker samen werken (1)   </a:t>
          </a:r>
          <a:r>
            <a:rPr lang="nl-NL" sz="1400" b="0" dirty="0">
              <a:solidFill>
                <a:srgbClr val="002060"/>
              </a:solidFill>
            </a:rPr>
            <a:t>Stimuleren van meer gebruik maken van elkaars kennis, expertise en faciliteiten. Vmbo-mbo, vmbo onderling,            i.s.m. bedrijfsleven </a:t>
          </a:r>
        </a:p>
      </dgm:t>
    </dgm:pt>
    <dgm:pt modelId="{0D12CABD-1001-49A7-B28A-38C7A0D09289}" type="parTrans" cxnId="{B89825C4-86EC-49FB-B2A1-BF43A57E8AC8}">
      <dgm:prSet/>
      <dgm:spPr/>
      <dgm:t>
        <a:bodyPr/>
        <a:lstStyle/>
        <a:p>
          <a:endParaRPr lang="nl-NL"/>
        </a:p>
      </dgm:t>
    </dgm:pt>
    <dgm:pt modelId="{07603438-4473-4925-A62D-7336D126EEC7}" type="sibTrans" cxnId="{B89825C4-86EC-49FB-B2A1-BF43A57E8AC8}">
      <dgm:prSet/>
      <dgm:spPr/>
      <dgm:t>
        <a:bodyPr/>
        <a:lstStyle/>
        <a:p>
          <a:endParaRPr lang="nl-NL"/>
        </a:p>
      </dgm:t>
    </dgm:pt>
    <dgm:pt modelId="{3A6ADBFC-A799-447E-8787-FE80903AD8D7}">
      <dgm:prSet phldrT="[Tekst]" custT="1"/>
      <dgm:spPr/>
      <dgm:t>
        <a:bodyPr/>
        <a:lstStyle/>
        <a:p>
          <a:r>
            <a:rPr lang="nl-NL" sz="2800" dirty="0">
              <a:solidFill>
                <a:schemeClr val="tx2"/>
              </a:solidFill>
            </a:rPr>
            <a:t>Structureel verankeren (2)</a:t>
          </a:r>
        </a:p>
        <a:p>
          <a:r>
            <a:rPr lang="nl-NL" sz="1400" dirty="0">
              <a:solidFill>
                <a:schemeClr val="tx2"/>
              </a:solidFill>
            </a:rPr>
            <a:t>Regelruimte  voor samenwerken aan beroepsonderwijs vmbo-mbo </a:t>
          </a:r>
        </a:p>
      </dgm:t>
    </dgm:pt>
    <dgm:pt modelId="{D58901C7-5A1F-4C36-9C51-40876B869AA3}" type="parTrans" cxnId="{D622C686-0371-46BF-9B21-809D8826B24B}">
      <dgm:prSet/>
      <dgm:spPr/>
      <dgm:t>
        <a:bodyPr/>
        <a:lstStyle/>
        <a:p>
          <a:endParaRPr lang="nl-NL"/>
        </a:p>
      </dgm:t>
    </dgm:pt>
    <dgm:pt modelId="{400C9109-81E7-4D07-9465-677E92136872}" type="sibTrans" cxnId="{D622C686-0371-46BF-9B21-809D8826B24B}">
      <dgm:prSet/>
      <dgm:spPr/>
      <dgm:t>
        <a:bodyPr/>
        <a:lstStyle/>
        <a:p>
          <a:endParaRPr lang="nl-NL"/>
        </a:p>
      </dgm:t>
    </dgm:pt>
    <dgm:pt modelId="{D1DE2DF4-0586-4F63-97B2-6967594DB9D0}">
      <dgm:prSet phldrT="[Tekst]" custT="1"/>
      <dgm:spPr/>
      <dgm:t>
        <a:bodyPr/>
        <a:lstStyle/>
        <a:p>
          <a:r>
            <a:rPr lang="nl-NL" sz="2800" dirty="0">
              <a:solidFill>
                <a:schemeClr val="tx2"/>
              </a:solidFill>
            </a:rPr>
            <a:t>Een nieuwe leerweg in het vmbo </a:t>
          </a:r>
          <a:r>
            <a:rPr lang="nl-NL" sz="1800" i="1" dirty="0">
              <a:solidFill>
                <a:schemeClr val="tx2"/>
              </a:solidFill>
            </a:rPr>
            <a:t>i.p.v. GTL</a:t>
          </a:r>
          <a:r>
            <a:rPr lang="nl-NL" sz="2800" dirty="0">
              <a:solidFill>
                <a:schemeClr val="tx2"/>
              </a:solidFill>
            </a:rPr>
            <a:t>(3)</a:t>
          </a:r>
        </a:p>
        <a:p>
          <a:r>
            <a:rPr lang="nl-NL" sz="1400" dirty="0">
              <a:solidFill>
                <a:schemeClr val="tx2"/>
              </a:solidFill>
            </a:rPr>
            <a:t>Alle leerlingen een praktijkgerichte component </a:t>
          </a:r>
        </a:p>
        <a:p>
          <a:r>
            <a:rPr lang="nl-NL" sz="1400" dirty="0">
              <a:solidFill>
                <a:schemeClr val="tx2"/>
              </a:solidFill>
            </a:rPr>
            <a:t>Minder leerwegen: verbetering herkenbaarheid</a:t>
          </a:r>
        </a:p>
      </dgm:t>
    </dgm:pt>
    <dgm:pt modelId="{A31E0DF3-3708-49D7-BC61-8B6D890367FC}" type="parTrans" cxnId="{1124F294-254D-4809-BA8B-57F363E8326F}">
      <dgm:prSet/>
      <dgm:spPr/>
      <dgm:t>
        <a:bodyPr/>
        <a:lstStyle/>
        <a:p>
          <a:endParaRPr lang="nl-NL"/>
        </a:p>
      </dgm:t>
    </dgm:pt>
    <dgm:pt modelId="{E24B3A26-A36B-4BED-9E9A-371A9F4A150A}" type="sibTrans" cxnId="{1124F294-254D-4809-BA8B-57F363E8326F}">
      <dgm:prSet/>
      <dgm:spPr/>
      <dgm:t>
        <a:bodyPr/>
        <a:lstStyle/>
        <a:p>
          <a:endParaRPr lang="nl-NL"/>
        </a:p>
      </dgm:t>
    </dgm:pt>
    <dgm:pt modelId="{C75133B6-D3D1-4538-A31A-EDA975427A5A}" type="pres">
      <dgm:prSet presAssocID="{EB226028-2D73-49BE-BD64-6C6DDC2E8D1A}" presName="Name0" presStyleCnt="0">
        <dgm:presLayoutVars>
          <dgm:dir/>
          <dgm:resizeHandles val="exact"/>
        </dgm:presLayoutVars>
      </dgm:prSet>
      <dgm:spPr/>
    </dgm:pt>
    <dgm:pt modelId="{C0D88CA6-0AB1-45FE-A5CC-21397A225612}" type="pres">
      <dgm:prSet presAssocID="{EB226028-2D73-49BE-BD64-6C6DDC2E8D1A}" presName="fgShape" presStyleLbl="fgShp" presStyleIdx="0" presStyleCnt="1" custScaleX="102245" custScaleY="59362" custLinFactNeighborX="-156" custLinFactNeighborY="83333"/>
      <dgm:spPr/>
    </dgm:pt>
    <dgm:pt modelId="{4C2FF26F-78D9-48EC-A8BC-8C603D80CB2C}" type="pres">
      <dgm:prSet presAssocID="{EB226028-2D73-49BE-BD64-6C6DDC2E8D1A}" presName="linComp" presStyleCnt="0"/>
      <dgm:spPr/>
    </dgm:pt>
    <dgm:pt modelId="{71F2EFA6-89A4-4A86-B03C-BD96CDD1B68D}" type="pres">
      <dgm:prSet presAssocID="{AB1A2D64-2CF4-4E67-BD40-DD2F641EE407}" presName="compNode" presStyleCnt="0"/>
      <dgm:spPr/>
    </dgm:pt>
    <dgm:pt modelId="{173BFFC6-DC1D-42FD-A19A-5AAF1465BA8A}" type="pres">
      <dgm:prSet presAssocID="{AB1A2D64-2CF4-4E67-BD40-DD2F641EE407}" presName="bkgdShape" presStyleLbl="node1" presStyleIdx="0" presStyleCnt="3" custLinFactNeighborX="-1274" custLinFactNeighborY="-1500"/>
      <dgm:spPr/>
    </dgm:pt>
    <dgm:pt modelId="{74BC6B2F-6CBF-4061-84CB-E6B0A486E5DD}" type="pres">
      <dgm:prSet presAssocID="{AB1A2D64-2CF4-4E67-BD40-DD2F641EE407}" presName="nodeTx" presStyleLbl="node1" presStyleIdx="0" presStyleCnt="3">
        <dgm:presLayoutVars>
          <dgm:bulletEnabled val="1"/>
        </dgm:presLayoutVars>
      </dgm:prSet>
      <dgm:spPr/>
    </dgm:pt>
    <dgm:pt modelId="{F3C2B180-A3EF-41DC-B864-370762D3316B}" type="pres">
      <dgm:prSet presAssocID="{AB1A2D64-2CF4-4E67-BD40-DD2F641EE407}" presName="invisiNode" presStyleLbl="node1" presStyleIdx="0" presStyleCnt="3"/>
      <dgm:spPr/>
    </dgm:pt>
    <dgm:pt modelId="{71E5D81A-6F9C-45C7-91C1-A570669B4965}" type="pres">
      <dgm:prSet presAssocID="{AB1A2D64-2CF4-4E67-BD40-DD2F641EE407}" presName="imagNode" presStyleLbl="fgImgPlace1" presStyleIdx="0" presStyleCnt="3" custLinFactNeighborX="-4785" custLinFactNeighborY="-7220"/>
      <dgm:spPr>
        <a:blipFill rotWithShape="1">
          <a:blip xmlns:r="http://schemas.openxmlformats.org/officeDocument/2006/relationships" r:embed="rId1"/>
          <a:stretch>
            <a:fillRect/>
          </a:stretch>
        </a:blipFill>
      </dgm:spPr>
    </dgm:pt>
    <dgm:pt modelId="{7EB5C147-CF77-48A3-8524-C6F89207E8DC}" type="pres">
      <dgm:prSet presAssocID="{07603438-4473-4925-A62D-7336D126EEC7}" presName="sibTrans" presStyleLbl="sibTrans2D1" presStyleIdx="0" presStyleCnt="0"/>
      <dgm:spPr/>
    </dgm:pt>
    <dgm:pt modelId="{1BEF677F-7512-4B46-B489-1CC758ED25E6}" type="pres">
      <dgm:prSet presAssocID="{3A6ADBFC-A799-447E-8787-FE80903AD8D7}" presName="compNode" presStyleCnt="0"/>
      <dgm:spPr/>
    </dgm:pt>
    <dgm:pt modelId="{48490D37-A96F-4416-9415-644F1B9D8A22}" type="pres">
      <dgm:prSet presAssocID="{3A6ADBFC-A799-447E-8787-FE80903AD8D7}" presName="bkgdShape" presStyleLbl="node1" presStyleIdx="1" presStyleCnt="3"/>
      <dgm:spPr/>
    </dgm:pt>
    <dgm:pt modelId="{10E5207E-36B7-4E54-9003-7822989D70A9}" type="pres">
      <dgm:prSet presAssocID="{3A6ADBFC-A799-447E-8787-FE80903AD8D7}" presName="nodeTx" presStyleLbl="node1" presStyleIdx="1" presStyleCnt="3">
        <dgm:presLayoutVars>
          <dgm:bulletEnabled val="1"/>
        </dgm:presLayoutVars>
      </dgm:prSet>
      <dgm:spPr/>
    </dgm:pt>
    <dgm:pt modelId="{3F18737B-FBC3-4136-B70E-A636606B7512}" type="pres">
      <dgm:prSet presAssocID="{3A6ADBFC-A799-447E-8787-FE80903AD8D7}" presName="invisiNode" presStyleLbl="node1" presStyleIdx="1" presStyleCnt="3"/>
      <dgm:spPr/>
    </dgm:pt>
    <dgm:pt modelId="{744EF28A-4A58-466D-98B0-F958ABEC2ECB}" type="pres">
      <dgm:prSet presAssocID="{3A6ADBFC-A799-447E-8787-FE80903AD8D7}" presName="imagNode" presStyleLbl="fgImgPlace1" presStyleIdx="1" presStyleCnt="3" custLinFactNeighborX="-3004" custLinFactNeighborY="-7220"/>
      <dgm:spPr>
        <a:blipFill rotWithShape="1">
          <a:blip xmlns:r="http://schemas.openxmlformats.org/officeDocument/2006/relationships" r:embed="rId2"/>
          <a:stretch>
            <a:fillRect/>
          </a:stretch>
        </a:blipFill>
      </dgm:spPr>
    </dgm:pt>
    <dgm:pt modelId="{5395604C-E62B-4358-9415-88361DE6E4C7}" type="pres">
      <dgm:prSet presAssocID="{400C9109-81E7-4D07-9465-677E92136872}" presName="sibTrans" presStyleLbl="sibTrans2D1" presStyleIdx="0" presStyleCnt="0"/>
      <dgm:spPr/>
    </dgm:pt>
    <dgm:pt modelId="{2D3AAADC-7D1D-429E-97E6-A139302E1594}" type="pres">
      <dgm:prSet presAssocID="{D1DE2DF4-0586-4F63-97B2-6967594DB9D0}" presName="compNode" presStyleCnt="0"/>
      <dgm:spPr/>
    </dgm:pt>
    <dgm:pt modelId="{9263EF5E-3B8E-45D9-BFC0-DC46AA573DAC}" type="pres">
      <dgm:prSet presAssocID="{D1DE2DF4-0586-4F63-97B2-6967594DB9D0}" presName="bkgdShape" presStyleLbl="node1" presStyleIdx="2" presStyleCnt="3" custScaleX="111962"/>
      <dgm:spPr/>
    </dgm:pt>
    <dgm:pt modelId="{3A8382E7-FEA2-4979-9546-9F37EF41F021}" type="pres">
      <dgm:prSet presAssocID="{D1DE2DF4-0586-4F63-97B2-6967594DB9D0}" presName="nodeTx" presStyleLbl="node1" presStyleIdx="2" presStyleCnt="3">
        <dgm:presLayoutVars>
          <dgm:bulletEnabled val="1"/>
        </dgm:presLayoutVars>
      </dgm:prSet>
      <dgm:spPr/>
    </dgm:pt>
    <dgm:pt modelId="{ABE729ED-10CA-446E-9793-6516D1EAD73B}" type="pres">
      <dgm:prSet presAssocID="{D1DE2DF4-0586-4F63-97B2-6967594DB9D0}" presName="invisiNode" presStyleLbl="node1" presStyleIdx="2" presStyleCnt="3"/>
      <dgm:spPr/>
    </dgm:pt>
    <dgm:pt modelId="{8EB885A6-B095-4E8B-BFF0-1AB5B641B3C5}" type="pres">
      <dgm:prSet presAssocID="{D1DE2DF4-0586-4F63-97B2-6967594DB9D0}" presName="imagNode" presStyleLbl="fgImgPlace1" presStyleIdx="2" presStyleCnt="3" custLinFactNeighborX="-2126" custLinFactNeighborY="-7220"/>
      <dgm:spPr>
        <a:blipFill rotWithShape="1">
          <a:blip xmlns:r="http://schemas.openxmlformats.org/officeDocument/2006/relationships" r:embed="rId3"/>
          <a:stretch>
            <a:fillRect/>
          </a:stretch>
        </a:blipFill>
      </dgm:spPr>
    </dgm:pt>
  </dgm:ptLst>
  <dgm:cxnLst>
    <dgm:cxn modelId="{3858EB32-72DE-47C8-95B6-EF7E4388FB41}" type="presOf" srcId="{AB1A2D64-2CF4-4E67-BD40-DD2F641EE407}" destId="{74BC6B2F-6CBF-4061-84CB-E6B0A486E5DD}" srcOrd="1" destOrd="0" presId="urn:microsoft.com/office/officeart/2005/8/layout/hList7"/>
    <dgm:cxn modelId="{3E9FF533-6401-4BFB-B907-4A0C2F8BFC24}" type="presOf" srcId="{AB1A2D64-2CF4-4E67-BD40-DD2F641EE407}" destId="{173BFFC6-DC1D-42FD-A19A-5AAF1465BA8A}" srcOrd="0" destOrd="0" presId="urn:microsoft.com/office/officeart/2005/8/layout/hList7"/>
    <dgm:cxn modelId="{9C25253C-8A65-4570-A345-B08C92AC5761}" type="presOf" srcId="{3A6ADBFC-A799-447E-8787-FE80903AD8D7}" destId="{48490D37-A96F-4416-9415-644F1B9D8A22}" srcOrd="0" destOrd="0" presId="urn:microsoft.com/office/officeart/2005/8/layout/hList7"/>
    <dgm:cxn modelId="{CFD0ED51-E15D-494B-B5FB-4B9760F6E9F1}" type="presOf" srcId="{07603438-4473-4925-A62D-7336D126EEC7}" destId="{7EB5C147-CF77-48A3-8524-C6F89207E8DC}" srcOrd="0" destOrd="0" presId="urn:microsoft.com/office/officeart/2005/8/layout/hList7"/>
    <dgm:cxn modelId="{D622C686-0371-46BF-9B21-809D8826B24B}" srcId="{EB226028-2D73-49BE-BD64-6C6DDC2E8D1A}" destId="{3A6ADBFC-A799-447E-8787-FE80903AD8D7}" srcOrd="1" destOrd="0" parTransId="{D58901C7-5A1F-4C36-9C51-40876B869AA3}" sibTransId="{400C9109-81E7-4D07-9465-677E92136872}"/>
    <dgm:cxn modelId="{1124F294-254D-4809-BA8B-57F363E8326F}" srcId="{EB226028-2D73-49BE-BD64-6C6DDC2E8D1A}" destId="{D1DE2DF4-0586-4F63-97B2-6967594DB9D0}" srcOrd="2" destOrd="0" parTransId="{A31E0DF3-3708-49D7-BC61-8B6D890367FC}" sibTransId="{E24B3A26-A36B-4BED-9E9A-371A9F4A150A}"/>
    <dgm:cxn modelId="{D04698AF-A97B-442A-8901-19575192F583}" type="presOf" srcId="{EB226028-2D73-49BE-BD64-6C6DDC2E8D1A}" destId="{C75133B6-D3D1-4538-A31A-EDA975427A5A}" srcOrd="0" destOrd="0" presId="urn:microsoft.com/office/officeart/2005/8/layout/hList7"/>
    <dgm:cxn modelId="{B89825C4-86EC-49FB-B2A1-BF43A57E8AC8}" srcId="{EB226028-2D73-49BE-BD64-6C6DDC2E8D1A}" destId="{AB1A2D64-2CF4-4E67-BD40-DD2F641EE407}" srcOrd="0" destOrd="0" parTransId="{0D12CABD-1001-49A7-B28A-38C7A0D09289}" sibTransId="{07603438-4473-4925-A62D-7336D126EEC7}"/>
    <dgm:cxn modelId="{C0ABB7C5-2F9A-422C-8811-6806B4B3A520}" type="presOf" srcId="{400C9109-81E7-4D07-9465-677E92136872}" destId="{5395604C-E62B-4358-9415-88361DE6E4C7}" srcOrd="0" destOrd="0" presId="urn:microsoft.com/office/officeart/2005/8/layout/hList7"/>
    <dgm:cxn modelId="{821296E1-A75B-4FF4-AD54-9BA18F94DBDC}" type="presOf" srcId="{D1DE2DF4-0586-4F63-97B2-6967594DB9D0}" destId="{3A8382E7-FEA2-4979-9546-9F37EF41F021}" srcOrd="1" destOrd="0" presId="urn:microsoft.com/office/officeart/2005/8/layout/hList7"/>
    <dgm:cxn modelId="{3FD53BE4-5626-40E4-8E8E-D63DFD5667EC}" type="presOf" srcId="{D1DE2DF4-0586-4F63-97B2-6967594DB9D0}" destId="{9263EF5E-3B8E-45D9-BFC0-DC46AA573DAC}" srcOrd="0" destOrd="0" presId="urn:microsoft.com/office/officeart/2005/8/layout/hList7"/>
    <dgm:cxn modelId="{183957F5-7582-4A00-B95E-D6A09DFDAD58}" type="presOf" srcId="{3A6ADBFC-A799-447E-8787-FE80903AD8D7}" destId="{10E5207E-36B7-4E54-9003-7822989D70A9}" srcOrd="1" destOrd="0" presId="urn:microsoft.com/office/officeart/2005/8/layout/hList7"/>
    <dgm:cxn modelId="{448D2544-E5F0-4DA7-B0F4-81F679BC03BD}" type="presParOf" srcId="{C75133B6-D3D1-4538-A31A-EDA975427A5A}" destId="{C0D88CA6-0AB1-45FE-A5CC-21397A225612}" srcOrd="0" destOrd="0" presId="urn:microsoft.com/office/officeart/2005/8/layout/hList7"/>
    <dgm:cxn modelId="{4AB8C478-64DA-49CE-A497-D47A07F88ABA}" type="presParOf" srcId="{C75133B6-D3D1-4538-A31A-EDA975427A5A}" destId="{4C2FF26F-78D9-48EC-A8BC-8C603D80CB2C}" srcOrd="1" destOrd="0" presId="urn:microsoft.com/office/officeart/2005/8/layout/hList7"/>
    <dgm:cxn modelId="{BC294218-DE89-4123-9AF8-8166BBEBEE8F}" type="presParOf" srcId="{4C2FF26F-78D9-48EC-A8BC-8C603D80CB2C}" destId="{71F2EFA6-89A4-4A86-B03C-BD96CDD1B68D}" srcOrd="0" destOrd="0" presId="urn:microsoft.com/office/officeart/2005/8/layout/hList7"/>
    <dgm:cxn modelId="{5B239055-A365-46F7-BC78-E460F013A806}" type="presParOf" srcId="{71F2EFA6-89A4-4A86-B03C-BD96CDD1B68D}" destId="{173BFFC6-DC1D-42FD-A19A-5AAF1465BA8A}" srcOrd="0" destOrd="0" presId="urn:microsoft.com/office/officeart/2005/8/layout/hList7"/>
    <dgm:cxn modelId="{FD488BC3-C244-4B0B-B2FB-6E6B5117ED6B}" type="presParOf" srcId="{71F2EFA6-89A4-4A86-B03C-BD96CDD1B68D}" destId="{74BC6B2F-6CBF-4061-84CB-E6B0A486E5DD}" srcOrd="1" destOrd="0" presId="urn:microsoft.com/office/officeart/2005/8/layout/hList7"/>
    <dgm:cxn modelId="{A5A92870-A083-44C0-890E-157707E09C27}" type="presParOf" srcId="{71F2EFA6-89A4-4A86-B03C-BD96CDD1B68D}" destId="{F3C2B180-A3EF-41DC-B864-370762D3316B}" srcOrd="2" destOrd="0" presId="urn:microsoft.com/office/officeart/2005/8/layout/hList7"/>
    <dgm:cxn modelId="{8D56EC3E-F566-4AE7-8A38-AD05A831DE53}" type="presParOf" srcId="{71F2EFA6-89A4-4A86-B03C-BD96CDD1B68D}" destId="{71E5D81A-6F9C-45C7-91C1-A570669B4965}" srcOrd="3" destOrd="0" presId="urn:microsoft.com/office/officeart/2005/8/layout/hList7"/>
    <dgm:cxn modelId="{846B35ED-1E21-4F88-9418-B3D18F5A7FE2}" type="presParOf" srcId="{4C2FF26F-78D9-48EC-A8BC-8C603D80CB2C}" destId="{7EB5C147-CF77-48A3-8524-C6F89207E8DC}" srcOrd="1" destOrd="0" presId="urn:microsoft.com/office/officeart/2005/8/layout/hList7"/>
    <dgm:cxn modelId="{E984FA00-F531-4364-89E1-AB71A537B16B}" type="presParOf" srcId="{4C2FF26F-78D9-48EC-A8BC-8C603D80CB2C}" destId="{1BEF677F-7512-4B46-B489-1CC758ED25E6}" srcOrd="2" destOrd="0" presId="urn:microsoft.com/office/officeart/2005/8/layout/hList7"/>
    <dgm:cxn modelId="{26895418-D7B0-4BA6-9F79-3B2701E3B45C}" type="presParOf" srcId="{1BEF677F-7512-4B46-B489-1CC758ED25E6}" destId="{48490D37-A96F-4416-9415-644F1B9D8A22}" srcOrd="0" destOrd="0" presId="urn:microsoft.com/office/officeart/2005/8/layout/hList7"/>
    <dgm:cxn modelId="{C4E6799C-F3E6-4CC7-836E-EA216DB81E11}" type="presParOf" srcId="{1BEF677F-7512-4B46-B489-1CC758ED25E6}" destId="{10E5207E-36B7-4E54-9003-7822989D70A9}" srcOrd="1" destOrd="0" presId="urn:microsoft.com/office/officeart/2005/8/layout/hList7"/>
    <dgm:cxn modelId="{FDC0739F-076D-427C-BD44-B89F0FA29F66}" type="presParOf" srcId="{1BEF677F-7512-4B46-B489-1CC758ED25E6}" destId="{3F18737B-FBC3-4136-B70E-A636606B7512}" srcOrd="2" destOrd="0" presId="urn:microsoft.com/office/officeart/2005/8/layout/hList7"/>
    <dgm:cxn modelId="{F98D6DB6-1F4A-4CD8-A55B-A39B6F3BB209}" type="presParOf" srcId="{1BEF677F-7512-4B46-B489-1CC758ED25E6}" destId="{744EF28A-4A58-466D-98B0-F958ABEC2ECB}" srcOrd="3" destOrd="0" presId="urn:microsoft.com/office/officeart/2005/8/layout/hList7"/>
    <dgm:cxn modelId="{EE420ED7-B8E8-4C72-9E1F-438162512D4D}" type="presParOf" srcId="{4C2FF26F-78D9-48EC-A8BC-8C603D80CB2C}" destId="{5395604C-E62B-4358-9415-88361DE6E4C7}" srcOrd="3" destOrd="0" presId="urn:microsoft.com/office/officeart/2005/8/layout/hList7"/>
    <dgm:cxn modelId="{0C42DB71-C680-496A-9082-004DAB196D8C}" type="presParOf" srcId="{4C2FF26F-78D9-48EC-A8BC-8C603D80CB2C}" destId="{2D3AAADC-7D1D-429E-97E6-A139302E1594}" srcOrd="4" destOrd="0" presId="urn:microsoft.com/office/officeart/2005/8/layout/hList7"/>
    <dgm:cxn modelId="{413524DE-EB8D-43C4-A635-BFE4890BF63F}" type="presParOf" srcId="{2D3AAADC-7D1D-429E-97E6-A139302E1594}" destId="{9263EF5E-3B8E-45D9-BFC0-DC46AA573DAC}" srcOrd="0" destOrd="0" presId="urn:microsoft.com/office/officeart/2005/8/layout/hList7"/>
    <dgm:cxn modelId="{45F99D64-8CED-4D9E-9D78-581403F307FB}" type="presParOf" srcId="{2D3AAADC-7D1D-429E-97E6-A139302E1594}" destId="{3A8382E7-FEA2-4979-9546-9F37EF41F021}" srcOrd="1" destOrd="0" presId="urn:microsoft.com/office/officeart/2005/8/layout/hList7"/>
    <dgm:cxn modelId="{D8754918-98A0-483A-AA59-12503B4C476C}" type="presParOf" srcId="{2D3AAADC-7D1D-429E-97E6-A139302E1594}" destId="{ABE729ED-10CA-446E-9793-6516D1EAD73B}" srcOrd="2" destOrd="0" presId="urn:microsoft.com/office/officeart/2005/8/layout/hList7"/>
    <dgm:cxn modelId="{59E73571-F56E-4493-A2FE-D7EDA325A8C9}" type="presParOf" srcId="{2D3AAADC-7D1D-429E-97E6-A139302E1594}" destId="{8EB885A6-B095-4E8B-BFF0-1AB5B641B3C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BFFC6-DC1D-42FD-A19A-5AAF1465BA8A}">
      <dsp:nvSpPr>
        <dsp:cNvPr id="0" name=""/>
        <dsp:cNvSpPr/>
      </dsp:nvSpPr>
      <dsp:spPr>
        <a:xfrm>
          <a:off x="0" y="0"/>
          <a:ext cx="2405539" cy="46488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nl-NL" sz="2800" b="0" kern="1200" dirty="0">
              <a:solidFill>
                <a:srgbClr val="002060"/>
              </a:solidFill>
            </a:rPr>
            <a:t>Sterker samen werken (1)   </a:t>
          </a:r>
          <a:r>
            <a:rPr lang="nl-NL" sz="1400" b="0" kern="1200" dirty="0">
              <a:solidFill>
                <a:srgbClr val="002060"/>
              </a:solidFill>
            </a:rPr>
            <a:t>Stimuleren van meer gebruik maken van elkaars kennis, expertise en faciliteiten. Vmbo-mbo, vmbo onderling,            i.s.m. bedrijfsleven </a:t>
          </a:r>
        </a:p>
      </dsp:txBody>
      <dsp:txXfrm>
        <a:off x="0" y="1859548"/>
        <a:ext cx="2405539" cy="1859548"/>
      </dsp:txXfrm>
    </dsp:sp>
    <dsp:sp modelId="{71E5D81A-6F9C-45C7-91C1-A570669B4965}">
      <dsp:nvSpPr>
        <dsp:cNvPr id="0" name=""/>
        <dsp:cNvSpPr/>
      </dsp:nvSpPr>
      <dsp:spPr>
        <a:xfrm>
          <a:off x="355263" y="167161"/>
          <a:ext cx="1548073" cy="154807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490D37-A96F-4416-9415-644F1B9D8A22}">
      <dsp:nvSpPr>
        <dsp:cNvPr id="0" name=""/>
        <dsp:cNvSpPr/>
      </dsp:nvSpPr>
      <dsp:spPr>
        <a:xfrm>
          <a:off x="2478312" y="0"/>
          <a:ext cx="2405539" cy="46488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nl-NL" sz="2800" kern="1200" dirty="0">
              <a:solidFill>
                <a:schemeClr val="tx2"/>
              </a:solidFill>
            </a:rPr>
            <a:t>Structureel verankeren (2)</a:t>
          </a:r>
        </a:p>
        <a:p>
          <a:pPr marL="0" lvl="0" indent="0" algn="ctr" defTabSz="1244600">
            <a:lnSpc>
              <a:spcPct val="90000"/>
            </a:lnSpc>
            <a:spcBef>
              <a:spcPct val="0"/>
            </a:spcBef>
            <a:spcAft>
              <a:spcPct val="35000"/>
            </a:spcAft>
            <a:buNone/>
          </a:pPr>
          <a:r>
            <a:rPr lang="nl-NL" sz="1400" kern="1200" dirty="0">
              <a:solidFill>
                <a:schemeClr val="tx2"/>
              </a:solidFill>
            </a:rPr>
            <a:t>Regelruimte  voor samenwerken aan beroepsonderwijs vmbo-mbo </a:t>
          </a:r>
        </a:p>
      </dsp:txBody>
      <dsp:txXfrm>
        <a:off x="2478312" y="1859548"/>
        <a:ext cx="2405539" cy="1859548"/>
      </dsp:txXfrm>
    </dsp:sp>
    <dsp:sp modelId="{744EF28A-4A58-466D-98B0-F958ABEC2ECB}">
      <dsp:nvSpPr>
        <dsp:cNvPr id="0" name=""/>
        <dsp:cNvSpPr/>
      </dsp:nvSpPr>
      <dsp:spPr>
        <a:xfrm>
          <a:off x="2860540" y="167161"/>
          <a:ext cx="1548073" cy="1548073"/>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63EF5E-3B8E-45D9-BFC0-DC46AA573DAC}">
      <dsp:nvSpPr>
        <dsp:cNvPr id="0" name=""/>
        <dsp:cNvSpPr/>
      </dsp:nvSpPr>
      <dsp:spPr>
        <a:xfrm>
          <a:off x="4956017" y="0"/>
          <a:ext cx="2693289" cy="464887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nl-NL" sz="2800" kern="1200" dirty="0">
              <a:solidFill>
                <a:schemeClr val="tx2"/>
              </a:solidFill>
            </a:rPr>
            <a:t>Een nieuwe leerweg in het vmbo </a:t>
          </a:r>
          <a:r>
            <a:rPr lang="nl-NL" sz="1800" i="1" kern="1200" dirty="0">
              <a:solidFill>
                <a:schemeClr val="tx2"/>
              </a:solidFill>
            </a:rPr>
            <a:t>i.p.v. GTL</a:t>
          </a:r>
          <a:r>
            <a:rPr lang="nl-NL" sz="2800" kern="1200" dirty="0">
              <a:solidFill>
                <a:schemeClr val="tx2"/>
              </a:solidFill>
            </a:rPr>
            <a:t>(3)</a:t>
          </a:r>
        </a:p>
        <a:p>
          <a:pPr marL="0" lvl="0" indent="0" algn="ctr" defTabSz="1244600">
            <a:lnSpc>
              <a:spcPct val="90000"/>
            </a:lnSpc>
            <a:spcBef>
              <a:spcPct val="0"/>
            </a:spcBef>
            <a:spcAft>
              <a:spcPct val="35000"/>
            </a:spcAft>
            <a:buNone/>
          </a:pPr>
          <a:r>
            <a:rPr lang="nl-NL" sz="1400" kern="1200" dirty="0">
              <a:solidFill>
                <a:schemeClr val="tx2"/>
              </a:solidFill>
            </a:rPr>
            <a:t>Alle leerlingen een praktijkgerichte component </a:t>
          </a:r>
        </a:p>
        <a:p>
          <a:pPr marL="0" lvl="0" indent="0" algn="ctr" defTabSz="1244600">
            <a:lnSpc>
              <a:spcPct val="90000"/>
            </a:lnSpc>
            <a:spcBef>
              <a:spcPct val="0"/>
            </a:spcBef>
            <a:spcAft>
              <a:spcPct val="35000"/>
            </a:spcAft>
            <a:buNone/>
          </a:pPr>
          <a:r>
            <a:rPr lang="nl-NL" sz="1400" kern="1200" dirty="0">
              <a:solidFill>
                <a:schemeClr val="tx2"/>
              </a:solidFill>
            </a:rPr>
            <a:t>Minder leerwegen: verbetering herkenbaarheid</a:t>
          </a:r>
        </a:p>
      </dsp:txBody>
      <dsp:txXfrm>
        <a:off x="4956017" y="1859548"/>
        <a:ext cx="2693289" cy="1859548"/>
      </dsp:txXfrm>
    </dsp:sp>
    <dsp:sp modelId="{8EB885A6-B095-4E8B-BFF0-1AB5B641B3C5}">
      <dsp:nvSpPr>
        <dsp:cNvPr id="0" name=""/>
        <dsp:cNvSpPr/>
      </dsp:nvSpPr>
      <dsp:spPr>
        <a:xfrm>
          <a:off x="5495713" y="167161"/>
          <a:ext cx="1548073" cy="1548073"/>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D88CA6-0AB1-45FE-A5CC-21397A225612}">
      <dsp:nvSpPr>
        <dsp:cNvPr id="0" name=""/>
        <dsp:cNvSpPr/>
      </dsp:nvSpPr>
      <dsp:spPr>
        <a:xfrm>
          <a:off x="216016" y="4234920"/>
          <a:ext cx="7195922" cy="413949"/>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C9D6653-A5B7-1642-9677-84B7D99148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46F99FEF-6E0B-6C4C-AC2B-D1E6DE961F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A281C7-D1D3-AD45-831E-5BB1834475FC}" type="datetimeFigureOut">
              <a:rPr lang="nl-NL" smtClean="0"/>
              <a:t>16-03-19</a:t>
            </a:fld>
            <a:endParaRPr lang="nl-NL" dirty="0"/>
          </a:p>
        </p:txBody>
      </p:sp>
      <p:sp>
        <p:nvSpPr>
          <p:cNvPr id="4" name="Tijdelijke aanduiding voor voettekst 3">
            <a:extLst>
              <a:ext uri="{FF2B5EF4-FFF2-40B4-BE49-F238E27FC236}">
                <a16:creationId xmlns:a16="http://schemas.microsoft.com/office/drawing/2014/main" id="{21B2E5C7-0A93-7641-9C46-985989B185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0853F10C-D61A-784C-B0F6-8A9A45D7E4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694E9-0204-5946-B03C-C361E95CD5E0}" type="slidenum">
              <a:rPr lang="nl-NL" smtClean="0"/>
              <a:t>‹nr.›</a:t>
            </a:fld>
            <a:endParaRPr lang="nl-NL" dirty="0"/>
          </a:p>
        </p:txBody>
      </p:sp>
    </p:spTree>
    <p:extLst>
      <p:ext uri="{BB962C8B-B14F-4D97-AF65-F5344CB8AC3E}">
        <p14:creationId xmlns:p14="http://schemas.microsoft.com/office/powerpoint/2010/main" val="91513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E29AD0-D0A4-524E-9134-5349598BD3CE}" type="datetimeFigureOut">
              <a:rPr lang="nl-NL" smtClean="0"/>
              <a:t>16-03-19</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51F2C-AA85-0942-AF9C-D2207F01A598}" type="slidenum">
              <a:rPr lang="nl-NL" smtClean="0"/>
              <a:t>‹nr.›</a:t>
            </a:fld>
            <a:endParaRPr lang="nl-NL" dirty="0"/>
          </a:p>
        </p:txBody>
      </p:sp>
    </p:spTree>
    <p:extLst>
      <p:ext uri="{BB962C8B-B14F-4D97-AF65-F5344CB8AC3E}">
        <p14:creationId xmlns:p14="http://schemas.microsoft.com/office/powerpoint/2010/main" val="191821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07B5CF2-BB85-4C0F-B54C-F39147982FAA}" type="slidenum">
              <a:rPr lang="nl-NL" smtClean="0"/>
              <a:pPr/>
              <a:t>1</a:t>
            </a:fld>
            <a:endParaRPr lang="nl-NL" dirty="0"/>
          </a:p>
        </p:txBody>
      </p:sp>
      <p:sp>
        <p:nvSpPr>
          <p:cNvPr id="5" name="Tijdelijke aanduiding voor datum 4"/>
          <p:cNvSpPr>
            <a:spLocks noGrp="1"/>
          </p:cNvSpPr>
          <p:nvPr>
            <p:ph type="dt" idx="11"/>
          </p:nvPr>
        </p:nvSpPr>
        <p:spPr/>
        <p:txBody>
          <a:bodyPr/>
          <a:lstStyle/>
          <a:p>
            <a:fld id="{6CE44328-D720-46C5-815A-F02B68028807}" type="datetime6">
              <a:rPr lang="nl-NL" smtClean="0"/>
              <a:pPr/>
              <a:t>maart ’19</a:t>
            </a:fld>
            <a:endParaRPr lang="nl-NL" dirty="0"/>
          </a:p>
        </p:txBody>
      </p:sp>
    </p:spTree>
    <p:extLst>
      <p:ext uri="{BB962C8B-B14F-4D97-AF65-F5344CB8AC3E}">
        <p14:creationId xmlns:p14="http://schemas.microsoft.com/office/powerpoint/2010/main" val="74090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07B5CF2-BB85-4C0F-B54C-F39147982FAA}" type="slidenum">
              <a:rPr lang="nl-NL" smtClean="0"/>
              <a:pPr/>
              <a:t>4</a:t>
            </a:fld>
            <a:endParaRPr lang="nl-NL" dirty="0"/>
          </a:p>
        </p:txBody>
      </p:sp>
      <p:sp>
        <p:nvSpPr>
          <p:cNvPr id="5" name="Tijdelijke aanduiding voor datum 4"/>
          <p:cNvSpPr>
            <a:spLocks noGrp="1"/>
          </p:cNvSpPr>
          <p:nvPr>
            <p:ph type="dt" idx="11"/>
          </p:nvPr>
        </p:nvSpPr>
        <p:spPr/>
        <p:txBody>
          <a:bodyPr/>
          <a:lstStyle/>
          <a:p>
            <a:fld id="{6CE44328-D720-46C5-815A-F02B68028807}" type="datetime6">
              <a:rPr lang="nl-NL" smtClean="0"/>
              <a:pPr/>
              <a:t>maart ’19</a:t>
            </a:fld>
            <a:endParaRPr lang="nl-NL" dirty="0"/>
          </a:p>
        </p:txBody>
      </p:sp>
    </p:spTree>
    <p:extLst>
      <p:ext uri="{BB962C8B-B14F-4D97-AF65-F5344CB8AC3E}">
        <p14:creationId xmlns:p14="http://schemas.microsoft.com/office/powerpoint/2010/main" val="2436422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jdelijke aanduiding voor dia-afbeelding 1">
            <a:extLst>
              <a:ext uri="{FF2B5EF4-FFF2-40B4-BE49-F238E27FC236}">
                <a16:creationId xmlns:a16="http://schemas.microsoft.com/office/drawing/2014/main" id="{3D9B8601-7C6A-4243-B029-589DBCA9AC3D}"/>
              </a:ext>
            </a:extLst>
          </p:cNvPr>
          <p:cNvSpPr>
            <a:spLocks noGrp="1" noRot="1" noChangeAspect="1" noTextEdit="1"/>
          </p:cNvSpPr>
          <p:nvPr>
            <p:ph type="sldImg"/>
          </p:nvPr>
        </p:nvSpPr>
        <p:spPr>
          <a:ln/>
        </p:spPr>
      </p:sp>
      <p:sp>
        <p:nvSpPr>
          <p:cNvPr id="17411" name="Tijdelijke aanduiding voor notities 2">
            <a:extLst>
              <a:ext uri="{FF2B5EF4-FFF2-40B4-BE49-F238E27FC236}">
                <a16:creationId xmlns:a16="http://schemas.microsoft.com/office/drawing/2014/main" id="{763E1C59-839A-1540-A326-E1F2BED21463}"/>
              </a:ext>
            </a:extLst>
          </p:cNvPr>
          <p:cNvSpPr>
            <a:spLocks noGrp="1"/>
          </p:cNvSpPr>
          <p:nvPr>
            <p:ph type="body" idx="1"/>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nl-NL" altLang="nl-NL" sz="1000" dirty="0">
                <a:latin typeface="Verdana" panose="020B0604030504040204" pitchFamily="34" charset="0"/>
                <a:ea typeface="Verdana" panose="020B0604030504040204" pitchFamily="34" charset="0"/>
                <a:cs typeface="Verdana" panose="020B0604030504040204" pitchFamily="34" charset="0"/>
              </a:rPr>
              <a:t>Voor sterk beroepsonderwijs – vmbo en mbo- dragen meerdere partijen gezamenlijk de verantwoordelijkheid. </a:t>
            </a:r>
          </a:p>
          <a:p>
            <a:pPr>
              <a:defRPr/>
            </a:pPr>
            <a:endParaRPr lang="nl-NL" altLang="nl-NL" sz="1000" dirty="0">
              <a:latin typeface="Verdana" panose="020B0604030504040204" pitchFamily="34" charset="0"/>
              <a:ea typeface="Verdana" panose="020B0604030504040204" pitchFamily="34" charset="0"/>
              <a:cs typeface="Verdana" panose="020B0604030504040204" pitchFamily="34" charset="0"/>
            </a:endParaRPr>
          </a:p>
          <a:p>
            <a:pPr>
              <a:defRPr/>
            </a:pPr>
            <a:r>
              <a:rPr lang="nl-NL" altLang="nl-NL" sz="1000" dirty="0">
                <a:latin typeface="Verdana" panose="020B0604030504040204" pitchFamily="34" charset="0"/>
                <a:ea typeface="Verdana" panose="020B0604030504040204" pitchFamily="34" charset="0"/>
                <a:cs typeface="Verdana" panose="020B0604030504040204" pitchFamily="34" charset="0"/>
              </a:rPr>
              <a:t>Samen zetten we in op het versterken van de beroepskolom – krachtig beroepsonderwijs-, waarmee we borgen dat deze jongeren met voldoende bagage en voldoende perspectief zich kunnen redden op de (regionale) arbeidsmarkt. </a:t>
            </a:r>
          </a:p>
          <a:p>
            <a:pPr>
              <a:defRPr/>
            </a:pPr>
            <a:endParaRPr lang="nl-NL" altLang="nl-NL" sz="1000" dirty="0">
              <a:latin typeface="Verdana" panose="020B0604030504040204" pitchFamily="34" charset="0"/>
              <a:ea typeface="Verdana" panose="020B0604030504040204" pitchFamily="34" charset="0"/>
              <a:cs typeface="Verdana" panose="020B0604030504040204" pitchFamily="34" charset="0"/>
            </a:endParaRPr>
          </a:p>
          <a:p>
            <a:pPr>
              <a:defRPr/>
            </a:pPr>
            <a:r>
              <a:rPr lang="nl-NL" altLang="nl-NL" sz="1000" dirty="0">
                <a:latin typeface="Verdana" panose="020B0604030504040204" pitchFamily="34" charset="0"/>
                <a:ea typeface="Verdana" panose="020B0604030504040204" pitchFamily="34" charset="0"/>
                <a:cs typeface="Verdana" panose="020B0604030504040204" pitchFamily="34" charset="0"/>
              </a:rPr>
              <a:t>Ruimte voor verschillen betekent:</a:t>
            </a:r>
          </a:p>
          <a:p>
            <a:pPr marL="171450" indent="-171450">
              <a:buFontTx/>
              <a:buChar char="-"/>
              <a:defRPr/>
            </a:pPr>
            <a:r>
              <a:rPr lang="nl-NL" altLang="nl-NL" sz="1000" dirty="0">
                <a:latin typeface="Verdana" panose="020B0604030504040204" pitchFamily="34" charset="0"/>
                <a:ea typeface="Verdana" panose="020B0604030504040204" pitchFamily="34" charset="0"/>
                <a:cs typeface="Verdana" panose="020B0604030504040204" pitchFamily="34" charset="0"/>
              </a:rPr>
              <a:t>Ruimte voor verschillen tussen regio’s</a:t>
            </a:r>
          </a:p>
          <a:p>
            <a:pPr marL="171450" indent="-171450">
              <a:buFontTx/>
              <a:buChar char="-"/>
              <a:defRPr/>
            </a:pPr>
            <a:r>
              <a:rPr lang="nl-NL" altLang="nl-NL" sz="1000" dirty="0">
                <a:latin typeface="Verdana" panose="020B0604030504040204" pitchFamily="34" charset="0"/>
                <a:ea typeface="Verdana" panose="020B0604030504040204" pitchFamily="34" charset="0"/>
                <a:cs typeface="Verdana" panose="020B0604030504040204" pitchFamily="34" charset="0"/>
              </a:rPr>
              <a:t>Ruimte voor verschillen tussen scholen en instellingen </a:t>
            </a:r>
          </a:p>
          <a:p>
            <a:pPr marL="171450" indent="-171450">
              <a:buFontTx/>
              <a:buChar char="-"/>
              <a:defRPr/>
            </a:pPr>
            <a:r>
              <a:rPr lang="nl-NL" altLang="nl-NL" sz="1000" dirty="0">
                <a:latin typeface="Verdana" panose="020B0604030504040204" pitchFamily="34" charset="0"/>
                <a:ea typeface="Verdana" panose="020B0604030504040204" pitchFamily="34" charset="0"/>
                <a:cs typeface="Verdana" panose="020B0604030504040204" pitchFamily="34" charset="0"/>
              </a:rPr>
              <a:t>Én ruimte voor verschillen tussen leerlingen</a:t>
            </a:r>
          </a:p>
          <a:p>
            <a:pPr>
              <a:buFontTx/>
              <a:buNone/>
              <a:defRPr/>
            </a:pPr>
            <a:r>
              <a:rPr lang="nl-NL" altLang="nl-NL" sz="1000" dirty="0">
                <a:latin typeface="Verdana" panose="020B0604030504040204" pitchFamily="34" charset="0"/>
                <a:ea typeface="Verdana" panose="020B0604030504040204" pitchFamily="34" charset="0"/>
                <a:cs typeface="Verdana" panose="020B0604030504040204" pitchFamily="34" charset="0"/>
              </a:rPr>
              <a:t>Als we stappen hebben gezet op versterking van het beroepsonderwijs resulteert dit op termijn in dat leerlingen elk hun eigen route volgen i.p.v. dat de route bepalend is voor de leerloopbaan van de leerling</a:t>
            </a:r>
          </a:p>
          <a:p>
            <a:pPr>
              <a:defRPr/>
            </a:pPr>
            <a:endParaRPr lang="nl-NL" altLang="nl-NL" sz="1000" dirty="0">
              <a:latin typeface="Verdana" panose="020B0604030504040204" pitchFamily="34" charset="0"/>
              <a:ea typeface="Verdana" panose="020B0604030504040204" pitchFamily="34" charset="0"/>
              <a:cs typeface="Verdana" panose="020B0604030504040204" pitchFamily="34" charset="0"/>
            </a:endParaRPr>
          </a:p>
          <a:p>
            <a:pPr>
              <a:defRPr/>
            </a:pPr>
            <a:r>
              <a:rPr lang="nl-NL" altLang="nl-NL" sz="1000" dirty="0">
                <a:latin typeface="Verdana" panose="020B0604030504040204" pitchFamily="34" charset="0"/>
                <a:ea typeface="Verdana" panose="020B0604030504040204" pitchFamily="34" charset="0"/>
                <a:cs typeface="Verdana" panose="020B0604030504040204" pitchFamily="34" charset="0"/>
              </a:rPr>
              <a:t>In 2016 heeft het Ministerie van OCW tientallen gesprekken en sessies georganiseerd over de toekomstbestendigheid van het vmbo. In deze gesprekken met jongeren, ouders, leraren, schoolleiders, bestuurders, het bedrijfsleven, onderzoekers en het georganiseerd onderwijsveld (Laks, JOB, VO-raad, MBO Raad, SPV, Platform TL) is een gemeenschappelijk beeld ontstaan over knelpunten, uitgangspunten en kansrijke maatregelen om het vmbo te versterken. In de brief Sterk beroepsonderwijs (februari 2017) is dit gemeenschappelijk beeld met de Tweede Kamer gedeeld.</a:t>
            </a:r>
          </a:p>
          <a:p>
            <a:pPr>
              <a:defRPr/>
            </a:pPr>
            <a:endParaRPr lang="nl-NL" altLang="nl-NL" sz="1000" dirty="0">
              <a:latin typeface="Verdana" panose="020B0604030504040204" pitchFamily="34" charset="0"/>
              <a:ea typeface="Verdana" panose="020B0604030504040204" pitchFamily="34" charset="0"/>
              <a:cs typeface="Verdana" panose="020B0604030504040204" pitchFamily="34" charset="0"/>
            </a:endParaRPr>
          </a:p>
          <a:p>
            <a:pPr>
              <a:defRPr/>
            </a:pPr>
            <a:r>
              <a:rPr lang="nl-NL" altLang="nl-NL" sz="1000" dirty="0">
                <a:latin typeface="Verdana" panose="020B0604030504040204" pitchFamily="34" charset="0"/>
                <a:ea typeface="Verdana" panose="020B0604030504040204" pitchFamily="34" charset="0"/>
                <a:cs typeface="Verdana" panose="020B0604030504040204" pitchFamily="34" charset="0"/>
              </a:rPr>
              <a:t>Met de invoering van de beroepsgerichte profielen per augustus 2016 is een belangrijke stap gezet richting een toekomstbestendig vmbo. Dit programma  bouwt door op de vernieuwing in het vmbo, om een stevige oriënterende basis in het vmbo binnen het onderwijsstelsel te behouden. </a:t>
            </a:r>
          </a:p>
          <a:p>
            <a:pPr>
              <a:buFontTx/>
              <a:buNone/>
              <a:defRPr/>
            </a:pPr>
            <a:endParaRPr lang="nl-NL" altLang="nl-NL"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Tijdelijke aanduiding voor dianummer 3">
            <a:extLst>
              <a:ext uri="{FF2B5EF4-FFF2-40B4-BE49-F238E27FC236}">
                <a16:creationId xmlns:a16="http://schemas.microsoft.com/office/drawing/2014/main" id="{8D8D6776-3ADE-C048-A7E1-00860BC01C8A}"/>
              </a:ext>
            </a:extLst>
          </p:cNvPr>
          <p:cNvSpPr>
            <a:spLocks noGrp="1"/>
          </p:cNvSpPr>
          <p:nvPr>
            <p:ph type="sldNum" sz="quarter"/>
          </p:nvPr>
        </p:nvSpPr>
        <p:spPr/>
        <p:txBody>
          <a:bodyPr/>
          <a:lstStyle>
            <a:lvl1pPr eaLnBrk="0" hangingPunct="0">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1pPr>
            <a:lvl2pPr eaLnBrk="0" hangingPunct="0">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2pPr>
            <a:lvl3pPr eaLnBrk="0" hangingPunct="0">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3pPr>
            <a:lvl4pPr eaLnBrk="0" hangingPunct="0">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4pPr>
            <a:lvl5pPr eaLnBrk="0" hangingPunct="0">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9pPr>
          </a:lstStyle>
          <a:p>
            <a:pPr eaLnBrk="1" hangingPunct="1"/>
            <a:fld id="{0E7F1AFC-3920-B54B-9179-9F0991F2ADC1}" type="slidenum">
              <a:rPr lang="nl-NL" altLang="nl-NL" sz="1200">
                <a:solidFill>
                  <a:srgbClr val="000000"/>
                </a:solidFill>
                <a:latin typeface="Calibri" panose="020F0502020204030204" pitchFamily="34" charset="0"/>
                <a:cs typeface="Arial" panose="020B0604020202020204" pitchFamily="34" charset="0"/>
              </a:rPr>
              <a:pPr eaLnBrk="1" hangingPunct="1"/>
              <a:t>5</a:t>
            </a:fld>
            <a:endParaRPr lang="nl-NL" altLang="nl-NL" sz="120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0909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ia-afbeelding 1">
            <a:extLst>
              <a:ext uri="{FF2B5EF4-FFF2-40B4-BE49-F238E27FC236}">
                <a16:creationId xmlns:a16="http://schemas.microsoft.com/office/drawing/2014/main" id="{75948AC4-21FB-3B40-BB13-C88E1493259C}"/>
              </a:ext>
            </a:extLst>
          </p:cNvPr>
          <p:cNvSpPr>
            <a:spLocks noGrp="1" noRot="1" noChangeAspect="1" noTextEdit="1"/>
          </p:cNvSpPr>
          <p:nvPr>
            <p:ph type="sldImg"/>
          </p:nvPr>
        </p:nvSpPr>
        <p:spPr>
          <a:ln/>
        </p:spPr>
      </p:sp>
      <p:sp>
        <p:nvSpPr>
          <p:cNvPr id="30723" name="Tijdelijke aanduiding voor notities 2">
            <a:extLst>
              <a:ext uri="{FF2B5EF4-FFF2-40B4-BE49-F238E27FC236}">
                <a16:creationId xmlns:a16="http://schemas.microsoft.com/office/drawing/2014/main" id="{473ABA70-1BF8-8E45-99B0-0F8D7D4572B9}"/>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sz="1000">
                <a:latin typeface="Verdana" panose="020B0604030504040204" pitchFamily="34" charset="0"/>
                <a:ea typeface="Verdana" panose="020B0604030504040204" pitchFamily="34" charset="0"/>
                <a:cs typeface="Verdana" panose="020B0604030504040204" pitchFamily="34" charset="0"/>
              </a:rPr>
              <a:t>Verschillende projecten samengebracht in één programma:</a:t>
            </a:r>
          </a:p>
          <a:p>
            <a:r>
              <a:rPr lang="nl-NL" altLang="nl-NL" sz="1000">
                <a:latin typeface="Verdana" panose="020B0604030504040204" pitchFamily="34" charset="0"/>
                <a:ea typeface="Verdana" panose="020B0604030504040204" pitchFamily="34" charset="0"/>
                <a:cs typeface="Verdana" panose="020B0604030504040204" pitchFamily="34" charset="0"/>
              </a:rPr>
              <a:t>Zodat initiatieven meer met elkaar worden verbonden en in eenzelfde richting ontwikkelen   </a:t>
            </a:r>
          </a:p>
          <a:p>
            <a:endParaRPr lang="nl-NL" altLang="nl-NL" sz="1000" b="1">
              <a:latin typeface="Verdana" panose="020B0604030504040204" pitchFamily="34" charset="0"/>
              <a:ea typeface="Verdana" panose="020B0604030504040204" pitchFamily="34" charset="0"/>
              <a:cs typeface="Verdana" panose="020B0604030504040204" pitchFamily="34" charset="0"/>
            </a:endParaRPr>
          </a:p>
          <a:p>
            <a:r>
              <a:rPr lang="nl-NL" altLang="nl-NL" sz="1000" b="1">
                <a:latin typeface="Verdana" panose="020B0604030504040204" pitchFamily="34" charset="0"/>
                <a:ea typeface="Verdana" panose="020B0604030504040204" pitchFamily="34" charset="0"/>
                <a:cs typeface="Verdana" panose="020B0604030504040204" pitchFamily="34" charset="0"/>
              </a:rPr>
              <a:t>Vier programmalijnen </a:t>
            </a:r>
            <a:endParaRPr lang="nl-NL" altLang="nl-NL" sz="1000">
              <a:latin typeface="Verdana" panose="020B0604030504040204" pitchFamily="34" charset="0"/>
              <a:ea typeface="Verdana" panose="020B0604030504040204" pitchFamily="34" charset="0"/>
              <a:cs typeface="Verdana" panose="020B0604030504040204" pitchFamily="34" charset="0"/>
            </a:endParaRPr>
          </a:p>
          <a:p>
            <a:r>
              <a:rPr lang="nl-NL" altLang="nl-NL" sz="1000" i="1">
                <a:latin typeface="Verdana" panose="020B0604030504040204" pitchFamily="34" charset="0"/>
                <a:ea typeface="Verdana" panose="020B0604030504040204" pitchFamily="34" charset="0"/>
                <a:cs typeface="Verdana" panose="020B0604030504040204" pitchFamily="34" charset="0"/>
              </a:rPr>
              <a:t>1. Elkaar inspireren om sterker en slimmer samen te werken aan het behoud van kwalitatief goed beroepsonderwijs: </a:t>
            </a:r>
            <a:r>
              <a:rPr lang="nl-NL" altLang="nl-NL" sz="1000">
                <a:latin typeface="Verdana" panose="020B0604030504040204" pitchFamily="34" charset="0"/>
                <a:ea typeface="Verdana" panose="020B0604030504040204" pitchFamily="34" charset="0"/>
                <a:cs typeface="Verdana" panose="020B0604030504040204" pitchFamily="34" charset="0"/>
              </a:rPr>
              <a:t>Om ervoor te zorgen dat er adequaat regionaal onderwijsaanbod blijft, is het noodzakelijk dat vmbo-scholen meer in de regio samenwerken, zowel onderling als met het mbo. Dat faciliteren we, door onderwijs in de regio te stimuleren en inspireren om kennis &amp; faciliteiten te delen.</a:t>
            </a:r>
            <a:br>
              <a:rPr lang="nl-NL" altLang="nl-NL" sz="1000">
                <a:latin typeface="Verdana" panose="020B0604030504040204" pitchFamily="34" charset="0"/>
                <a:ea typeface="Verdana" panose="020B0604030504040204" pitchFamily="34" charset="0"/>
                <a:cs typeface="Verdana" panose="020B0604030504040204" pitchFamily="34" charset="0"/>
              </a:rPr>
            </a:br>
            <a:endParaRPr lang="nl-NL" altLang="nl-NL" sz="1000">
              <a:latin typeface="Verdana" panose="020B0604030504040204" pitchFamily="34" charset="0"/>
              <a:ea typeface="Verdana" panose="020B0604030504040204" pitchFamily="34" charset="0"/>
              <a:cs typeface="Verdana" panose="020B0604030504040204" pitchFamily="34" charset="0"/>
            </a:endParaRPr>
          </a:p>
          <a:p>
            <a:r>
              <a:rPr lang="nl-NL" altLang="nl-NL" sz="1000" i="1">
                <a:latin typeface="Verdana" panose="020B0604030504040204" pitchFamily="34" charset="0"/>
                <a:ea typeface="Verdana" panose="020B0604030504040204" pitchFamily="34" charset="0"/>
                <a:cs typeface="Verdana" panose="020B0604030504040204" pitchFamily="34" charset="0"/>
              </a:rPr>
              <a:t>2. Regelruimte voor samenwerken aan vmbo-mbo: </a:t>
            </a:r>
            <a:r>
              <a:rPr lang="nl-NL" altLang="nl-NL" sz="1000">
                <a:latin typeface="Verdana" panose="020B0604030504040204" pitchFamily="34" charset="0"/>
                <a:ea typeface="Verdana" panose="020B0604030504040204" pitchFamily="34" charset="0"/>
                <a:cs typeface="Verdana" panose="020B0604030504040204" pitchFamily="34" charset="0"/>
              </a:rPr>
              <a:t>Het programma is erop gericht scholen en instellingen meer ruimte te geven, om onder andere passende en geïntegreerde leerroutes vmbo tot en met het mbo structureel vorm te kunnen geven.</a:t>
            </a:r>
            <a:br>
              <a:rPr lang="nl-NL" altLang="nl-NL" sz="1000">
                <a:latin typeface="Verdana" panose="020B0604030504040204" pitchFamily="34" charset="0"/>
                <a:ea typeface="Verdana" panose="020B0604030504040204" pitchFamily="34" charset="0"/>
                <a:cs typeface="Verdana" panose="020B0604030504040204" pitchFamily="34" charset="0"/>
              </a:rPr>
            </a:br>
            <a:endParaRPr lang="nl-NL" altLang="nl-NL" sz="1000">
              <a:latin typeface="Verdana" panose="020B0604030504040204" pitchFamily="34" charset="0"/>
              <a:ea typeface="Verdana" panose="020B0604030504040204" pitchFamily="34" charset="0"/>
              <a:cs typeface="Verdana" panose="020B0604030504040204" pitchFamily="34" charset="0"/>
            </a:endParaRPr>
          </a:p>
          <a:p>
            <a:r>
              <a:rPr lang="nl-NL" altLang="nl-NL" sz="1000" i="1">
                <a:latin typeface="Verdana" panose="020B0604030504040204" pitchFamily="34" charset="0"/>
                <a:ea typeface="Verdana" panose="020B0604030504040204" pitchFamily="34" charset="0"/>
                <a:cs typeface="Verdana" panose="020B0604030504040204" pitchFamily="34" charset="0"/>
              </a:rPr>
              <a:t>3. Komen tot één nieuwe leerweg in het vmbo: </a:t>
            </a:r>
            <a:r>
              <a:rPr lang="nl-NL" altLang="nl-NL" sz="1000">
                <a:latin typeface="Verdana" panose="020B0604030504040204" pitchFamily="34" charset="0"/>
                <a:ea typeface="Verdana" panose="020B0604030504040204" pitchFamily="34" charset="0"/>
                <a:cs typeface="Verdana" panose="020B0604030504040204" pitchFamily="34" charset="0"/>
              </a:rPr>
              <a:t>Samen met het onderwijs werkt OCW aan een nieuwe leerweg waarin de GL en TL worden samengebracht. In die leerweg krijgen alle leerlingen een praktijkgerichte component, waarmee ze zich kunnen oriënteren op beroepen en op het vervolgonderwijs.</a:t>
            </a:r>
            <a:br>
              <a:rPr lang="nl-NL" altLang="nl-NL" sz="1000">
                <a:latin typeface="Verdana" panose="020B0604030504040204" pitchFamily="34" charset="0"/>
                <a:ea typeface="Verdana" panose="020B0604030504040204" pitchFamily="34" charset="0"/>
                <a:cs typeface="Verdana" panose="020B0604030504040204" pitchFamily="34" charset="0"/>
              </a:rPr>
            </a:br>
            <a:endParaRPr lang="nl-NL" altLang="nl-NL" sz="1000">
              <a:latin typeface="Verdana" panose="020B0604030504040204" pitchFamily="34" charset="0"/>
              <a:ea typeface="Verdana" panose="020B0604030504040204" pitchFamily="34" charset="0"/>
              <a:cs typeface="Verdana" panose="020B0604030504040204" pitchFamily="34" charset="0"/>
            </a:endParaRPr>
          </a:p>
          <a:p>
            <a:r>
              <a:rPr lang="nl-NL" altLang="nl-NL" sz="1000" i="1">
                <a:latin typeface="Verdana" panose="020B0604030504040204" pitchFamily="34" charset="0"/>
                <a:ea typeface="Verdana" panose="020B0604030504040204" pitchFamily="34" charset="0"/>
                <a:cs typeface="Verdana" panose="020B0604030504040204" pitchFamily="34" charset="0"/>
              </a:rPr>
              <a:t>4. Doorlopende communicatielijn: </a:t>
            </a:r>
            <a:r>
              <a:rPr lang="nl-NL" altLang="nl-NL" sz="1000">
                <a:latin typeface="Verdana" panose="020B0604030504040204" pitchFamily="34" charset="0"/>
                <a:ea typeface="Verdana" panose="020B0604030504040204" pitchFamily="34" charset="0"/>
                <a:cs typeface="Verdana" panose="020B0604030504040204" pitchFamily="34" charset="0"/>
              </a:rPr>
              <a:t>Direct en minder direct betrokken informeren over en activeren voor Sterk beroepsonderwijs en de mogelijkheden die hieruit voortkomen. We verbeteren de kennis over het beroepsonderwijs (po – vmbo – mbo) en laten zien welke kansen jongeren hebben. </a:t>
            </a:r>
          </a:p>
        </p:txBody>
      </p:sp>
      <p:sp>
        <p:nvSpPr>
          <p:cNvPr id="4" name="Tijdelijke aanduiding voor dianummer 3">
            <a:extLst>
              <a:ext uri="{FF2B5EF4-FFF2-40B4-BE49-F238E27FC236}">
                <a16:creationId xmlns:a16="http://schemas.microsoft.com/office/drawing/2014/main" id="{337E2947-FFAC-EE42-9F47-3FA739A167BC}"/>
              </a:ext>
            </a:extLst>
          </p:cNvPr>
          <p:cNvSpPr>
            <a:spLocks noGrp="1"/>
          </p:cNvSpPr>
          <p:nvPr>
            <p:ph type="sldNum" sz="quarter"/>
          </p:nvPr>
        </p:nvSpPr>
        <p:spPr/>
        <p:txBody>
          <a:bodyPr/>
          <a:lstStyle>
            <a:lvl1pPr eaLnBrk="0" hangingPunct="0">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1pPr>
            <a:lvl2pPr eaLnBrk="0" hangingPunct="0">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2pPr>
            <a:lvl3pPr eaLnBrk="0" hangingPunct="0">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3pPr>
            <a:lvl4pPr eaLnBrk="0" hangingPunct="0">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4pPr>
            <a:lvl5pPr eaLnBrk="0" hangingPunct="0">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1000">
                <a:solidFill>
                  <a:schemeClr val="bg1"/>
                </a:solidFill>
                <a:latin typeface="Verdana" panose="020B0604030504040204" pitchFamily="34" charset="0"/>
                <a:cs typeface="Lucida Sans Unicode" panose="020B0602030504020204" pitchFamily="34" charset="0"/>
              </a:defRPr>
            </a:lvl9pPr>
          </a:lstStyle>
          <a:p>
            <a:pPr eaLnBrk="1" hangingPunct="1"/>
            <a:fld id="{B7D1EF73-5569-5445-A682-7F3207DAC810}" type="slidenum">
              <a:rPr lang="nl-NL" altLang="nl-NL" sz="1200">
                <a:solidFill>
                  <a:srgbClr val="000000"/>
                </a:solidFill>
                <a:latin typeface="Calibri" panose="020F0502020204030204" pitchFamily="34" charset="0"/>
                <a:cs typeface="Arial" panose="020B0604020202020204" pitchFamily="34" charset="0"/>
              </a:rPr>
              <a:pPr eaLnBrk="1" hangingPunct="1"/>
              <a:t>6</a:t>
            </a:fld>
            <a:endParaRPr lang="nl-NL" altLang="nl-NL" sz="120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4702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jdelijke aanduiding voor dia-afbeelding 1">
            <a:extLst>
              <a:ext uri="{FF2B5EF4-FFF2-40B4-BE49-F238E27FC236}">
                <a16:creationId xmlns:a16="http://schemas.microsoft.com/office/drawing/2014/main" id="{E80C7425-EE16-974D-AC39-BF63535E5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Tijdelijke aanduiding voor notities 2">
            <a:extLst>
              <a:ext uri="{FF2B5EF4-FFF2-40B4-BE49-F238E27FC236}">
                <a16:creationId xmlns:a16="http://schemas.microsoft.com/office/drawing/2014/main" id="{FBFB0F0E-628B-D740-A8FF-6700F68D8B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dirty="0">
              <a:cs typeface="Arial" panose="020B0604020202020204" pitchFamily="34" charset="0"/>
            </a:endParaRPr>
          </a:p>
        </p:txBody>
      </p:sp>
      <p:sp>
        <p:nvSpPr>
          <p:cNvPr id="49155" name="Tijdelijke aanduiding voor dianummer 3">
            <a:extLst>
              <a:ext uri="{FF2B5EF4-FFF2-40B4-BE49-F238E27FC236}">
                <a16:creationId xmlns:a16="http://schemas.microsoft.com/office/drawing/2014/main" id="{F7AE8FA0-BAE5-8B44-A10E-F51E002A12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spcBef>
                <a:spcPct val="0"/>
              </a:spcBef>
            </a:pPr>
            <a:fld id="{BAE4A7B5-3DAD-2C42-8D54-431B027558FE}" type="slidenum">
              <a:rPr lang="nl-NL" altLang="nl-NL" smtClean="0"/>
              <a:pPr>
                <a:spcBef>
                  <a:spcPct val="0"/>
                </a:spcBef>
              </a:pPr>
              <a:t>12</a:t>
            </a:fld>
            <a:endParaRPr lang="nl-NL" altLang="nl-NL" dirty="0"/>
          </a:p>
        </p:txBody>
      </p:sp>
    </p:spTree>
    <p:extLst>
      <p:ext uri="{BB962C8B-B14F-4D97-AF65-F5344CB8AC3E}">
        <p14:creationId xmlns:p14="http://schemas.microsoft.com/office/powerpoint/2010/main" val="265402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b="1" dirty="0"/>
              <a:t>Onderdeel 1: Subsidie uitvoering regionale plannen</a:t>
            </a:r>
            <a:endParaRPr lang="nl-NL" sz="1600" b="1" dirty="0"/>
          </a:p>
          <a:p>
            <a:pPr marL="180000">
              <a:defRPr/>
            </a:pPr>
            <a:r>
              <a:rPr lang="nl-NL" dirty="0"/>
              <a:t>Hoeveel geld?</a:t>
            </a:r>
            <a:endParaRPr lang="nl-NL" sz="1600" dirty="0"/>
          </a:p>
          <a:p>
            <a:pPr marL="360000">
              <a:defRPr/>
            </a:pPr>
            <a:r>
              <a:rPr lang="nl-NL" dirty="0"/>
              <a:t>Ca. € 3000-4000 per bovenbouwleerling PIE, BWI en MTR in BB en KB (GL-leerlingen de helft)</a:t>
            </a:r>
            <a:endParaRPr lang="nl-NL" sz="1600" dirty="0"/>
          </a:p>
          <a:p>
            <a:pPr marL="360000">
              <a:defRPr/>
            </a:pPr>
            <a:r>
              <a:rPr lang="nl-NL" dirty="0"/>
              <a:t>Ca. € 2400-3400 (2020-2021) en € 1600 (2022-2023) per bovenbouwleerling MaT en MVI in BB en KB (GL-leerlingen de helft)</a:t>
            </a:r>
            <a:endParaRPr lang="nl-NL" sz="1600" dirty="0"/>
          </a:p>
          <a:p>
            <a:pPr marL="180000">
              <a:defRPr/>
            </a:pPr>
            <a:r>
              <a:rPr lang="nl-NL" dirty="0"/>
              <a:t>Wat moet je daarvoor doen?</a:t>
            </a:r>
            <a:endParaRPr lang="nl-NL" sz="1600" dirty="0"/>
          </a:p>
          <a:p>
            <a:pPr marL="360000">
              <a:defRPr/>
            </a:pPr>
            <a:r>
              <a:rPr lang="nl-NL" dirty="0"/>
              <a:t>Voor 1 november 2018: vooraanmelding inclusief samenwerkingspartners</a:t>
            </a:r>
            <a:endParaRPr lang="nl-NL" sz="1600" dirty="0"/>
          </a:p>
          <a:p>
            <a:pPr marL="360000">
              <a:defRPr/>
            </a:pPr>
            <a:r>
              <a:rPr lang="nl-NL" dirty="0"/>
              <a:t>Voor 1 april 2019: indienen regionaal plan. Eisen:</a:t>
            </a:r>
            <a:endParaRPr lang="nl-NL" sz="1600" dirty="0"/>
          </a:p>
          <a:p>
            <a:pPr marL="711450" indent="-171450">
              <a:buFont typeface="Arial" panose="020B0604020202020204" pitchFamily="34" charset="0"/>
              <a:buChar char="•"/>
              <a:defRPr/>
            </a:pPr>
            <a:r>
              <a:rPr lang="nl-NL" dirty="0"/>
              <a:t>Samen met minimaal 2 technisch vmbo-scholen, een mbo-instelling en het regionale bedrijfsleven. Bedrijfsleven moet minimaal 10% cofinancieren (in geld of in natura)</a:t>
            </a:r>
            <a:endParaRPr lang="nl-NL" sz="1600" dirty="0"/>
          </a:p>
          <a:p>
            <a:pPr marL="711450" indent="-171450">
              <a:buFont typeface="Arial" panose="020B0604020202020204" pitchFamily="34" charset="0"/>
              <a:buChar char="•"/>
              <a:defRPr/>
            </a:pPr>
            <a:r>
              <a:rPr lang="nl-NL" dirty="0"/>
              <a:t>Op basis van regiovisie: analyse arbeidsmarkt en prognoses leerlingenaantallen</a:t>
            </a:r>
            <a:endParaRPr lang="nl-NL" sz="1600" dirty="0"/>
          </a:p>
          <a:p>
            <a:pPr marL="711450" indent="-171450">
              <a:buFont typeface="Arial" panose="020B0604020202020204" pitchFamily="34" charset="0"/>
              <a:buChar char="•"/>
              <a:defRPr/>
            </a:pPr>
            <a:r>
              <a:rPr lang="nl-NL" dirty="0"/>
              <a:t>Vanaf schooljaar 2019-2020: uitvoering plannen</a:t>
            </a:r>
            <a:endParaRPr lang="nl-NL" sz="1600" dirty="0"/>
          </a:p>
          <a:p>
            <a:pPr marL="180000">
              <a:defRPr/>
            </a:pPr>
            <a:r>
              <a:rPr lang="nl-NL" dirty="0"/>
              <a:t>Wat moet je ermee doen?</a:t>
            </a:r>
            <a:endParaRPr lang="nl-NL" sz="1600" dirty="0"/>
          </a:p>
          <a:p>
            <a:pPr marL="360000">
              <a:defRPr/>
            </a:pPr>
            <a:r>
              <a:rPr lang="nl-NL" dirty="0"/>
              <a:t>Uitvoeren regionaal plan. Resultaat: een technisch vmbo-aanbod dat:</a:t>
            </a:r>
            <a:endParaRPr lang="nl-NL" sz="1600" dirty="0"/>
          </a:p>
          <a:p>
            <a:pPr marL="711450" indent="-171450">
              <a:buFont typeface="Arial" panose="020B0604020202020204" pitchFamily="34" charset="0"/>
              <a:buChar char="•"/>
              <a:defRPr/>
            </a:pPr>
            <a:r>
              <a:rPr lang="nl-NL" dirty="0"/>
              <a:t>Voldoende leerlingen trekt,</a:t>
            </a:r>
            <a:endParaRPr lang="nl-NL" sz="1800" dirty="0"/>
          </a:p>
          <a:p>
            <a:pPr marL="711450" indent="-171450">
              <a:buFont typeface="Arial" panose="020B0604020202020204" pitchFamily="34" charset="0"/>
              <a:buChar char="•"/>
              <a:defRPr/>
            </a:pPr>
            <a:r>
              <a:rPr lang="nl-NL" dirty="0"/>
              <a:t>Van hoge kwaliteit is,</a:t>
            </a:r>
            <a:endParaRPr lang="nl-NL" sz="1800" dirty="0"/>
          </a:p>
          <a:p>
            <a:pPr marL="711450" indent="-171450">
              <a:buFont typeface="Arial" panose="020B0604020202020204" pitchFamily="34" charset="0"/>
              <a:buChar char="•"/>
              <a:defRPr/>
            </a:pPr>
            <a:r>
              <a:rPr lang="nl-NL" dirty="0"/>
              <a:t>Toegankelijk is voor leerlingen die willen kiezen voor techniek,</a:t>
            </a:r>
            <a:endParaRPr lang="nl-NL" sz="1800" dirty="0"/>
          </a:p>
          <a:p>
            <a:pPr marL="711450" indent="-171450">
              <a:buFont typeface="Arial" panose="020B0604020202020204" pitchFamily="34" charset="0"/>
              <a:buChar char="•"/>
              <a:defRPr/>
            </a:pPr>
            <a:r>
              <a:rPr lang="nl-NL" dirty="0"/>
              <a:t>Goed voorbereidt op mbo en arbeidsmarkt in de regio, en</a:t>
            </a:r>
            <a:endParaRPr lang="nl-NL" sz="1800" dirty="0"/>
          </a:p>
          <a:p>
            <a:pPr marL="711450" indent="-171450">
              <a:buFont typeface="Arial" panose="020B0604020202020204" pitchFamily="34" charset="0"/>
              <a:buChar char="•"/>
              <a:defRPr/>
            </a:pPr>
            <a:r>
              <a:rPr lang="nl-NL" dirty="0"/>
              <a:t>Duurzaam is, zodat het </a:t>
            </a:r>
            <a:r>
              <a:rPr lang="nl-NL" i="1" dirty="0"/>
              <a:t>structureel</a:t>
            </a:r>
            <a:r>
              <a:rPr lang="nl-NL" dirty="0"/>
              <a:t> beter gaat.</a:t>
            </a:r>
            <a:endParaRPr lang="nl-NL" sz="1800" dirty="0"/>
          </a:p>
          <a:p>
            <a:pPr marL="360000">
              <a:defRPr/>
            </a:pPr>
            <a:r>
              <a:rPr lang="nl-NL" dirty="0"/>
              <a:t>Mag worden uitgegeven aan: </a:t>
            </a:r>
            <a:endParaRPr lang="nl-NL" sz="1600" dirty="0"/>
          </a:p>
          <a:p>
            <a:pPr marL="711450" indent="-171450">
              <a:buFont typeface="Arial" panose="020B0604020202020204" pitchFamily="34" charset="0"/>
              <a:buChar char="•"/>
              <a:defRPr/>
            </a:pPr>
            <a:r>
              <a:rPr lang="nl-NL" dirty="0"/>
              <a:t>Personeel</a:t>
            </a:r>
            <a:endParaRPr lang="nl-NL" sz="1600" dirty="0"/>
          </a:p>
          <a:p>
            <a:pPr marL="711450" indent="-171450">
              <a:buFont typeface="Arial" panose="020B0604020202020204" pitchFamily="34" charset="0"/>
              <a:buChar char="•"/>
              <a:defRPr/>
            </a:pPr>
            <a:r>
              <a:rPr lang="nl-NL" dirty="0"/>
              <a:t>Materieel</a:t>
            </a:r>
          </a:p>
          <a:p>
            <a:pPr marL="711450" indent="-171450">
              <a:buFont typeface="Arial" panose="020B0604020202020204" pitchFamily="34" charset="0"/>
              <a:buChar char="•"/>
              <a:defRPr/>
            </a:pPr>
            <a:r>
              <a:rPr lang="nl-NL" dirty="0"/>
              <a:t>Technische profielen, maar ook aan technologische vormgeving andere profielen en TL</a:t>
            </a:r>
            <a:endParaRPr lang="nl-NL" sz="1600" dirty="0"/>
          </a:p>
          <a:p>
            <a:pPr marL="711450" indent="-171450">
              <a:buFont typeface="Arial" panose="020B0604020202020204" pitchFamily="34" charset="0"/>
              <a:buChar char="•"/>
              <a:defRPr/>
            </a:pPr>
            <a:r>
              <a:rPr lang="nl-NL" dirty="0"/>
              <a:t>Docentprofessionalisering</a:t>
            </a:r>
            <a:endParaRPr lang="nl-NL" sz="1600" dirty="0"/>
          </a:p>
          <a:p>
            <a:pPr marL="711450" indent="-171450">
              <a:buFont typeface="Arial" panose="020B0604020202020204" pitchFamily="34" charset="0"/>
              <a:buChar char="•"/>
              <a:defRPr/>
            </a:pPr>
            <a:r>
              <a:rPr lang="nl-NL" dirty="0"/>
              <a:t>Imago vmbo</a:t>
            </a:r>
            <a:endParaRPr lang="nl-NL" sz="1600" dirty="0"/>
          </a:p>
          <a:p>
            <a:pPr marL="711450" indent="-171450">
              <a:buFont typeface="Arial" panose="020B0604020202020204" pitchFamily="34" charset="0"/>
              <a:buChar char="•"/>
              <a:defRPr/>
            </a:pPr>
            <a:r>
              <a:rPr lang="nl-NL" dirty="0"/>
              <a:t>Mits goed onderbouwd ook ruimte voor andere ideeën.  </a:t>
            </a:r>
            <a:endParaRPr lang="nl-NL" sz="1600" dirty="0"/>
          </a:p>
          <a:p>
            <a:pPr>
              <a:defRPr/>
            </a:pPr>
            <a:endParaRPr lang="nl-NL" dirty="0"/>
          </a:p>
          <a:p>
            <a:pPr>
              <a:defRPr/>
            </a:pPr>
            <a:r>
              <a:rPr lang="nl-NL" b="1" dirty="0"/>
              <a:t>Onderdeel 2: Subsidie uitvoering regionale plannen voor techniekloze regio’s </a:t>
            </a:r>
            <a:endParaRPr lang="nl-NL" sz="1600" b="1" dirty="0"/>
          </a:p>
          <a:p>
            <a:pPr marL="180000">
              <a:defRPr/>
            </a:pPr>
            <a:r>
              <a:rPr lang="nl-NL" dirty="0"/>
              <a:t>Hoeveel geld? </a:t>
            </a:r>
            <a:endParaRPr lang="nl-NL" sz="1600" dirty="0"/>
          </a:p>
          <a:p>
            <a:pPr marL="360000">
              <a:defRPr/>
            </a:pPr>
            <a:r>
              <a:rPr lang="nl-NL" dirty="0"/>
              <a:t>Minimaal € 600.000, maximaal € 2.000.000</a:t>
            </a:r>
            <a:endParaRPr lang="nl-NL" sz="1600" dirty="0"/>
          </a:p>
          <a:p>
            <a:pPr marL="180000">
              <a:defRPr/>
            </a:pPr>
            <a:r>
              <a:rPr lang="nl-NL" dirty="0"/>
              <a:t>Wat moet je daarvoor doen? </a:t>
            </a:r>
            <a:endParaRPr lang="nl-NL" sz="1600" dirty="0"/>
          </a:p>
          <a:p>
            <a:pPr marL="360000">
              <a:defRPr/>
            </a:pPr>
            <a:r>
              <a:rPr lang="nl-NL" dirty="0"/>
              <a:t>Zie onder de vorige subsidie, gericht op regio’s waar geen of zeer weinig leerlingen staan ingeschreven op de technische profielen</a:t>
            </a:r>
          </a:p>
        </p:txBody>
      </p:sp>
      <p:sp>
        <p:nvSpPr>
          <p:cNvPr id="4" name="Tijdelijke aanduiding voor dianummer 3"/>
          <p:cNvSpPr>
            <a:spLocks noGrp="1"/>
          </p:cNvSpPr>
          <p:nvPr>
            <p:ph type="sldNum" sz="quarter" idx="5"/>
          </p:nvPr>
        </p:nvSpPr>
        <p:spPr/>
        <p:txBody>
          <a:bodyPr/>
          <a:lstStyle/>
          <a:p>
            <a:fld id="{9900C984-A9FC-3845-88C1-583FA7912ED2}" type="slidenum">
              <a:rPr lang="nl-NL" smtClean="0"/>
              <a:t>14</a:t>
            </a:fld>
            <a:endParaRPr lang="nl-NL" dirty="0"/>
          </a:p>
        </p:txBody>
      </p:sp>
    </p:spTree>
    <p:extLst>
      <p:ext uri="{BB962C8B-B14F-4D97-AF65-F5344CB8AC3E}">
        <p14:creationId xmlns:p14="http://schemas.microsoft.com/office/powerpoint/2010/main" val="2263206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5AB8F3-48CF-9E45-AC7F-B1C299D5B03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BD17D99-F701-D74F-B4C3-ADEA8EF1AD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7EC86B2-9528-C647-875A-8234BAD7134F}"/>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5" name="Tijdelijke aanduiding voor voettekst 4">
            <a:extLst>
              <a:ext uri="{FF2B5EF4-FFF2-40B4-BE49-F238E27FC236}">
                <a16:creationId xmlns:a16="http://schemas.microsoft.com/office/drawing/2014/main" id="{C1E63515-CEC3-0A4A-9702-921A3239607E}"/>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7CDFCE4A-3C9D-DC45-9E1C-3FD9A077DA8A}"/>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163439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1D6508-F179-9443-825D-9A9F1217D72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CA69F07-1A92-B745-B192-789FCA4A2FC0}"/>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2A0A400A-5934-5745-BE95-3DB82BEA3B5B}"/>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5" name="Tijdelijke aanduiding voor voettekst 4">
            <a:extLst>
              <a:ext uri="{FF2B5EF4-FFF2-40B4-BE49-F238E27FC236}">
                <a16:creationId xmlns:a16="http://schemas.microsoft.com/office/drawing/2014/main" id="{8BF76DD3-01ED-B64B-B12B-CB7448B1015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B325D2F4-A1AC-6146-869B-3D43DE289055}"/>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2795034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5514071-9194-AD4C-A9C7-A4B5403DB74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0DCED95-3055-1C41-A7D3-7245B797FFC6}"/>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C6E150F-3DCF-1947-BD41-669B0156AF4A}"/>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5" name="Tijdelijke aanduiding voor voettekst 4">
            <a:extLst>
              <a:ext uri="{FF2B5EF4-FFF2-40B4-BE49-F238E27FC236}">
                <a16:creationId xmlns:a16="http://schemas.microsoft.com/office/drawing/2014/main" id="{BB82A786-7299-C54B-BC38-E031EAD2CACF}"/>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27413710-5852-084D-ACFE-D85A443C47DA}"/>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883389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1 tekstblok">
    <p:spTree>
      <p:nvGrpSpPr>
        <p:cNvPr id="1" name=""/>
        <p:cNvGrpSpPr/>
        <p:nvPr/>
      </p:nvGrpSpPr>
      <p:grpSpPr>
        <a:xfrm>
          <a:off x="0" y="0"/>
          <a:ext cx="0" cy="0"/>
          <a:chOff x="0" y="0"/>
          <a:chExt cx="0" cy="0"/>
        </a:xfrm>
      </p:grpSpPr>
      <p:sp>
        <p:nvSpPr>
          <p:cNvPr id="4" name="shpKleurvlakOnder">
            <a:extLst>
              <a:ext uri="{FF2B5EF4-FFF2-40B4-BE49-F238E27FC236}">
                <a16:creationId xmlns:a16="http://schemas.microsoft.com/office/drawing/2014/main" id="{166A6DAD-29C0-0D4D-AE5D-3AE6B9826C80}"/>
              </a:ext>
            </a:extLst>
          </p:cNvPr>
          <p:cNvSpPr>
            <a:spLocks noChangeArrowheads="1"/>
          </p:cNvSpPr>
          <p:nvPr/>
        </p:nvSpPr>
        <p:spPr bwMode="auto">
          <a:xfrm>
            <a:off x="0" y="6318250"/>
            <a:ext cx="12192000" cy="539750"/>
          </a:xfrm>
          <a:prstGeom prst="rect">
            <a:avLst/>
          </a:prstGeom>
          <a:solidFill>
            <a:srgbClr val="046F96"/>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600">
                <a:solidFill>
                  <a:srgbClr val="000000"/>
                </a:solidFill>
                <a:latin typeface="Verdana" pitchFamily="34" charset="0"/>
                <a:cs typeface="Arial" pitchFamily="34" charset="0"/>
              </a:defRPr>
            </a:lvl1pPr>
            <a:lvl2pPr marL="742950" indent="-285750" eaLnBrk="0" hangingPunct="0">
              <a:defRPr sz="2600">
                <a:solidFill>
                  <a:srgbClr val="000000"/>
                </a:solidFill>
                <a:latin typeface="Verdana" pitchFamily="34" charset="0"/>
                <a:cs typeface="Arial" pitchFamily="34" charset="0"/>
              </a:defRPr>
            </a:lvl2pPr>
            <a:lvl3pPr marL="1143000" indent="-228600" eaLnBrk="0" hangingPunct="0">
              <a:defRPr sz="2600">
                <a:solidFill>
                  <a:srgbClr val="000000"/>
                </a:solidFill>
                <a:latin typeface="Verdana" pitchFamily="34" charset="0"/>
                <a:cs typeface="Arial" pitchFamily="34" charset="0"/>
              </a:defRPr>
            </a:lvl3pPr>
            <a:lvl4pPr marL="1600200" indent="-228600" eaLnBrk="0" hangingPunct="0">
              <a:defRPr sz="2600">
                <a:solidFill>
                  <a:srgbClr val="000000"/>
                </a:solidFill>
                <a:latin typeface="Verdana" pitchFamily="34" charset="0"/>
                <a:cs typeface="Arial" pitchFamily="34" charset="0"/>
              </a:defRPr>
            </a:lvl4pPr>
            <a:lvl5pPr marL="2057400" indent="-228600" eaLnBrk="0" hangingPunct="0">
              <a:defRPr sz="2600">
                <a:solidFill>
                  <a:srgbClr val="000000"/>
                </a:solidFill>
                <a:latin typeface="Verdana" pitchFamily="34" charset="0"/>
                <a:cs typeface="Arial" pitchFamily="34" charset="0"/>
              </a:defRPr>
            </a:lvl5pPr>
            <a:lvl6pPr marL="2514600" indent="-228600" eaLnBrk="0" fontAlgn="base" hangingPunct="0">
              <a:spcBef>
                <a:spcPct val="0"/>
              </a:spcBef>
              <a:spcAft>
                <a:spcPct val="0"/>
              </a:spcAft>
              <a:defRPr sz="2600">
                <a:solidFill>
                  <a:srgbClr val="000000"/>
                </a:solidFill>
                <a:latin typeface="Verdana" pitchFamily="34" charset="0"/>
                <a:cs typeface="Arial" pitchFamily="34" charset="0"/>
              </a:defRPr>
            </a:lvl6pPr>
            <a:lvl7pPr marL="2971800" indent="-228600" eaLnBrk="0" fontAlgn="base" hangingPunct="0">
              <a:spcBef>
                <a:spcPct val="0"/>
              </a:spcBef>
              <a:spcAft>
                <a:spcPct val="0"/>
              </a:spcAft>
              <a:defRPr sz="2600">
                <a:solidFill>
                  <a:srgbClr val="000000"/>
                </a:solidFill>
                <a:latin typeface="Verdana" pitchFamily="34" charset="0"/>
                <a:cs typeface="Arial" pitchFamily="34" charset="0"/>
              </a:defRPr>
            </a:lvl7pPr>
            <a:lvl8pPr marL="3429000" indent="-228600" eaLnBrk="0" fontAlgn="base" hangingPunct="0">
              <a:spcBef>
                <a:spcPct val="0"/>
              </a:spcBef>
              <a:spcAft>
                <a:spcPct val="0"/>
              </a:spcAft>
              <a:defRPr sz="2600">
                <a:solidFill>
                  <a:srgbClr val="000000"/>
                </a:solidFill>
                <a:latin typeface="Verdana" pitchFamily="34" charset="0"/>
                <a:cs typeface="Arial" pitchFamily="34" charset="0"/>
              </a:defRPr>
            </a:lvl8pPr>
            <a:lvl9pPr marL="3886200" indent="-228600" eaLnBrk="0" fontAlgn="base" hangingPunct="0">
              <a:spcBef>
                <a:spcPct val="0"/>
              </a:spcBef>
              <a:spcAft>
                <a:spcPct val="0"/>
              </a:spcAft>
              <a:defRPr sz="2600">
                <a:solidFill>
                  <a:srgbClr val="000000"/>
                </a:solidFill>
                <a:latin typeface="Verdana" pitchFamily="34" charset="0"/>
                <a:cs typeface="Arial" pitchFamily="34" charset="0"/>
              </a:defRPr>
            </a:lvl9pPr>
          </a:lstStyle>
          <a:p>
            <a:pPr algn="ctr" eaLnBrk="1" hangingPunct="1">
              <a:defRPr/>
            </a:pPr>
            <a:endParaRPr lang="nl-NL" altLang="nl-NL" sz="1800" dirty="0">
              <a:solidFill>
                <a:srgbClr val="FFFFFF"/>
              </a:solidFill>
            </a:endParaRPr>
          </a:p>
        </p:txBody>
      </p:sp>
      <p:sp>
        <p:nvSpPr>
          <p:cNvPr id="5" name="shpTekst">
            <a:extLst>
              <a:ext uri="{FF2B5EF4-FFF2-40B4-BE49-F238E27FC236}">
                <a16:creationId xmlns:a16="http://schemas.microsoft.com/office/drawing/2014/main" id="{D2A65A32-8C11-604E-A913-7BAF2BBE8345}"/>
              </a:ext>
            </a:extLst>
          </p:cNvPr>
          <p:cNvSpPr>
            <a:spLocks noChangeArrowheads="1"/>
          </p:cNvSpPr>
          <p:nvPr/>
        </p:nvSpPr>
        <p:spPr bwMode="auto">
          <a:xfrm>
            <a:off x="0" y="1"/>
            <a:ext cx="12192000" cy="1071563"/>
          </a:xfrm>
          <a:prstGeom prst="rect">
            <a:avLst/>
          </a:prstGeom>
          <a:solidFill>
            <a:srgbClr val="046F96"/>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sz="2600">
                <a:solidFill>
                  <a:srgbClr val="000000"/>
                </a:solidFill>
                <a:latin typeface="Verdana" pitchFamily="34" charset="0"/>
                <a:cs typeface="Arial" pitchFamily="34" charset="0"/>
              </a:defRPr>
            </a:lvl1pPr>
            <a:lvl2pPr marL="742950" indent="-285750" eaLnBrk="0" hangingPunct="0">
              <a:defRPr sz="2600">
                <a:solidFill>
                  <a:srgbClr val="000000"/>
                </a:solidFill>
                <a:latin typeface="Verdana" pitchFamily="34" charset="0"/>
                <a:cs typeface="Arial" pitchFamily="34" charset="0"/>
              </a:defRPr>
            </a:lvl2pPr>
            <a:lvl3pPr marL="1143000" indent="-228600" eaLnBrk="0" hangingPunct="0">
              <a:defRPr sz="2600">
                <a:solidFill>
                  <a:srgbClr val="000000"/>
                </a:solidFill>
                <a:latin typeface="Verdana" pitchFamily="34" charset="0"/>
                <a:cs typeface="Arial" pitchFamily="34" charset="0"/>
              </a:defRPr>
            </a:lvl3pPr>
            <a:lvl4pPr marL="1600200" indent="-228600" eaLnBrk="0" hangingPunct="0">
              <a:defRPr sz="2600">
                <a:solidFill>
                  <a:srgbClr val="000000"/>
                </a:solidFill>
                <a:latin typeface="Verdana" pitchFamily="34" charset="0"/>
                <a:cs typeface="Arial" pitchFamily="34" charset="0"/>
              </a:defRPr>
            </a:lvl4pPr>
            <a:lvl5pPr marL="2057400" indent="-228600" eaLnBrk="0" hangingPunct="0">
              <a:defRPr sz="2600">
                <a:solidFill>
                  <a:srgbClr val="000000"/>
                </a:solidFill>
                <a:latin typeface="Verdana" pitchFamily="34" charset="0"/>
                <a:cs typeface="Arial" pitchFamily="34" charset="0"/>
              </a:defRPr>
            </a:lvl5pPr>
            <a:lvl6pPr marL="2514600" indent="-228600" eaLnBrk="0" fontAlgn="base" hangingPunct="0">
              <a:spcBef>
                <a:spcPct val="0"/>
              </a:spcBef>
              <a:spcAft>
                <a:spcPct val="0"/>
              </a:spcAft>
              <a:defRPr sz="2600">
                <a:solidFill>
                  <a:srgbClr val="000000"/>
                </a:solidFill>
                <a:latin typeface="Verdana" pitchFamily="34" charset="0"/>
                <a:cs typeface="Arial" pitchFamily="34" charset="0"/>
              </a:defRPr>
            </a:lvl6pPr>
            <a:lvl7pPr marL="2971800" indent="-228600" eaLnBrk="0" fontAlgn="base" hangingPunct="0">
              <a:spcBef>
                <a:spcPct val="0"/>
              </a:spcBef>
              <a:spcAft>
                <a:spcPct val="0"/>
              </a:spcAft>
              <a:defRPr sz="2600">
                <a:solidFill>
                  <a:srgbClr val="000000"/>
                </a:solidFill>
                <a:latin typeface="Verdana" pitchFamily="34" charset="0"/>
                <a:cs typeface="Arial" pitchFamily="34" charset="0"/>
              </a:defRPr>
            </a:lvl7pPr>
            <a:lvl8pPr marL="3429000" indent="-228600" eaLnBrk="0" fontAlgn="base" hangingPunct="0">
              <a:spcBef>
                <a:spcPct val="0"/>
              </a:spcBef>
              <a:spcAft>
                <a:spcPct val="0"/>
              </a:spcAft>
              <a:defRPr sz="2600">
                <a:solidFill>
                  <a:srgbClr val="000000"/>
                </a:solidFill>
                <a:latin typeface="Verdana" pitchFamily="34" charset="0"/>
                <a:cs typeface="Arial" pitchFamily="34" charset="0"/>
              </a:defRPr>
            </a:lvl8pPr>
            <a:lvl9pPr marL="3886200" indent="-228600" eaLnBrk="0" fontAlgn="base" hangingPunct="0">
              <a:spcBef>
                <a:spcPct val="0"/>
              </a:spcBef>
              <a:spcAft>
                <a:spcPct val="0"/>
              </a:spcAft>
              <a:defRPr sz="2600">
                <a:solidFill>
                  <a:srgbClr val="000000"/>
                </a:solidFill>
                <a:latin typeface="Verdana" pitchFamily="34" charset="0"/>
                <a:cs typeface="Arial" pitchFamily="34" charset="0"/>
              </a:defRPr>
            </a:lvl9pPr>
          </a:lstStyle>
          <a:p>
            <a:pPr algn="ctr" eaLnBrk="1" hangingPunct="1">
              <a:defRPr/>
            </a:pPr>
            <a:endParaRPr lang="nl-NL" altLang="nl-NL" sz="1800" dirty="0">
              <a:solidFill>
                <a:srgbClr val="FFFFFF"/>
              </a:solidFill>
            </a:endParaRPr>
          </a:p>
        </p:txBody>
      </p:sp>
      <p:pic>
        <p:nvPicPr>
          <p:cNvPr id="6" name="shpDatum" descr="RO__vervolgpagina~LPPT.png">
            <a:extLst>
              <a:ext uri="{FF2B5EF4-FFF2-40B4-BE49-F238E27FC236}">
                <a16:creationId xmlns:a16="http://schemas.microsoft.com/office/drawing/2014/main" id="{6955F4B8-6A28-2D4F-9D56-5A3C3675B1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91067" y="1233039"/>
            <a:ext cx="10462717" cy="571504"/>
          </a:xfrm>
          <a:prstGeom prst="rect">
            <a:avLst/>
          </a:prstGeom>
        </p:spPr>
        <p:txBody>
          <a:bodyPr>
            <a:normAutofit/>
          </a:bodyPr>
          <a:lstStyle>
            <a:lvl1pPr algn="l">
              <a:defRPr sz="2600" spc="-60" baseline="0">
                <a:solidFill>
                  <a:srgbClr val="2494C5"/>
                </a:solidFill>
                <a:latin typeface="Verdana" pitchFamily="34" charset="0"/>
                <a:ea typeface="Verdana" pitchFamily="34" charset="0"/>
                <a:cs typeface="Verdana" pitchFamily="34" charset="0"/>
              </a:defRPr>
            </a:lvl1pPr>
          </a:lstStyle>
          <a:p>
            <a:r>
              <a:rPr lang="nl-NL"/>
              <a:t>Klik om de stijl te bewerken</a:t>
            </a:r>
            <a:endParaRPr lang="nl-NL" dirty="0"/>
          </a:p>
        </p:txBody>
      </p:sp>
      <p:sp>
        <p:nvSpPr>
          <p:cNvPr id="13" name="Tijdelijke aanduiding voor inhoud 2"/>
          <p:cNvSpPr>
            <a:spLocks noGrp="1"/>
          </p:cNvSpPr>
          <p:nvPr>
            <p:ph idx="1"/>
          </p:nvPr>
        </p:nvSpPr>
        <p:spPr>
          <a:xfrm>
            <a:off x="493144" y="1798626"/>
            <a:ext cx="10477573" cy="4273580"/>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8" indent="-179388">
              <a:buFont typeface="Arial" pitchFamily="34" charset="0"/>
              <a:buChar char="•"/>
              <a:defRPr sz="1800">
                <a:latin typeface="Verdana" pitchFamily="34" charset="0"/>
                <a:ea typeface="Verdana" pitchFamily="34" charset="0"/>
                <a:cs typeface="Verdana" pitchFamily="34" charset="0"/>
              </a:defRPr>
            </a:lvl2pPr>
            <a:lvl3pPr marL="396000" indent="-252000">
              <a:buFontTx/>
              <a:buBlip>
                <a:blip r:embed="rId3"/>
              </a:buBlip>
              <a:defRPr sz="1800">
                <a:latin typeface="Verdana" pitchFamily="34" charset="0"/>
                <a:ea typeface="Verdana" pitchFamily="34" charset="0"/>
                <a:cs typeface="Verdana" pitchFamily="34" charset="0"/>
              </a:defRPr>
            </a:lvl3pPr>
            <a:lvl4pPr marL="539750" indent="-144000">
              <a:buSzPct val="100000"/>
              <a:buFontTx/>
              <a:buBlip>
                <a:blip r:embed="rId4"/>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
        <p:nvSpPr>
          <p:cNvPr id="7" name="shpTitel">
            <a:extLst>
              <a:ext uri="{FF2B5EF4-FFF2-40B4-BE49-F238E27FC236}">
                <a16:creationId xmlns:a16="http://schemas.microsoft.com/office/drawing/2014/main" id="{E46CAFBF-38EB-324C-887A-80663F036C87}"/>
              </a:ext>
            </a:extLst>
          </p:cNvPr>
          <p:cNvSpPr>
            <a:spLocks noGrp="1" noChangeArrowheads="1"/>
          </p:cNvSpPr>
          <p:nvPr>
            <p:ph type="dt" sz="half" idx="10"/>
          </p:nvPr>
        </p:nvSpPr>
        <p:spPr/>
        <p:txBody>
          <a:bodyPr/>
          <a:lstStyle>
            <a:lvl1pPr>
              <a:defRPr/>
            </a:lvl1pPr>
          </a:lstStyle>
          <a:p>
            <a:pPr>
              <a:defRPr/>
            </a:pPr>
            <a:endParaRPr lang="nl-NL" dirty="0"/>
          </a:p>
        </p:txBody>
      </p:sp>
      <p:sp>
        <p:nvSpPr>
          <p:cNvPr id="8" name="shpKleurvlakBoven">
            <a:extLst>
              <a:ext uri="{FF2B5EF4-FFF2-40B4-BE49-F238E27FC236}">
                <a16:creationId xmlns:a16="http://schemas.microsoft.com/office/drawing/2014/main" id="{5B258217-8837-1946-B137-28E49A78C5F1}"/>
              </a:ext>
            </a:extLst>
          </p:cNvPr>
          <p:cNvSpPr>
            <a:spLocks noGrp="1" noChangeArrowheads="1"/>
          </p:cNvSpPr>
          <p:nvPr>
            <p:ph type="ftr" sz="quarter" idx="11"/>
          </p:nvPr>
        </p:nvSpPr>
        <p:spPr/>
        <p:txBody>
          <a:bodyPr/>
          <a:lstStyle>
            <a:lvl1pPr>
              <a:defRPr/>
            </a:lvl1pPr>
          </a:lstStyle>
          <a:p>
            <a:pPr>
              <a:defRPr/>
            </a:pPr>
            <a:endParaRPr lang="nl-NL" dirty="0"/>
          </a:p>
        </p:txBody>
      </p:sp>
      <p:sp>
        <p:nvSpPr>
          <p:cNvPr id="9" name="shpBeeldmerk">
            <a:extLst>
              <a:ext uri="{FF2B5EF4-FFF2-40B4-BE49-F238E27FC236}">
                <a16:creationId xmlns:a16="http://schemas.microsoft.com/office/drawing/2014/main" id="{7F348DD5-7834-3046-9573-A831C21159E6}"/>
              </a:ext>
            </a:extLst>
          </p:cNvPr>
          <p:cNvSpPr>
            <a:spLocks noGrp="1" noChangeArrowheads="1"/>
          </p:cNvSpPr>
          <p:nvPr>
            <p:ph type="sldNum" sz="quarter" idx="12"/>
          </p:nvPr>
        </p:nvSpPr>
        <p:spPr/>
        <p:txBody>
          <a:bodyPr/>
          <a:lstStyle>
            <a:lvl1pPr>
              <a:defRPr/>
            </a:lvl1pPr>
          </a:lstStyle>
          <a:p>
            <a:pPr>
              <a:defRPr/>
            </a:pPr>
            <a:fld id="{DD8A1E11-B25D-944B-95E6-BBA7B0B3DEB1}" type="slidenum">
              <a:rPr lang="nl-NL" altLang="nl-NL"/>
              <a:pPr>
                <a:defRPr/>
              </a:pPr>
              <a:t>‹nr.›</a:t>
            </a:fld>
            <a:endParaRPr lang="nl-NL" altLang="nl-NL" dirty="0"/>
          </a:p>
        </p:txBody>
      </p:sp>
    </p:spTree>
    <p:extLst>
      <p:ext uri="{BB962C8B-B14F-4D97-AF65-F5344CB8AC3E}">
        <p14:creationId xmlns:p14="http://schemas.microsoft.com/office/powerpoint/2010/main" val="406456196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619A98-2AA3-8C42-A00C-64A15E81001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5697B24-D80D-364D-A2E4-F1EA1E15ACBA}"/>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CDE1891E-9D2E-0C4E-BA1C-015AE61FAF88}"/>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5" name="Tijdelijke aanduiding voor voettekst 4">
            <a:extLst>
              <a:ext uri="{FF2B5EF4-FFF2-40B4-BE49-F238E27FC236}">
                <a16:creationId xmlns:a16="http://schemas.microsoft.com/office/drawing/2014/main" id="{706A7B1A-7EEA-B748-9BE0-78E8AB94EDD6}"/>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7C62B4EE-DEDB-2646-8B6A-1C1F9496F5A2}"/>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3222396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D8B06-DBE1-E94F-9333-FCCC0657EEC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E05B27F-43FB-224A-859B-651A8AE593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614736DB-3ACF-8748-93FF-6BFC50DAFD19}"/>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5" name="Tijdelijke aanduiding voor voettekst 4">
            <a:extLst>
              <a:ext uri="{FF2B5EF4-FFF2-40B4-BE49-F238E27FC236}">
                <a16:creationId xmlns:a16="http://schemas.microsoft.com/office/drawing/2014/main" id="{E43C5D37-4A6A-A145-A469-174868D3B696}"/>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AF498CAD-7C27-D04F-B11F-363B4BF07974}"/>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1072749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17E71A-9D3B-7B41-87EC-D572C3C6C0D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7E02EF9-57FA-7644-BAB8-3987F7EE6E33}"/>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863B8550-FC56-C845-91AB-A08A86DA1DA2}"/>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8EA771A3-28F0-0342-BB8D-577005FAD3B2}"/>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6" name="Tijdelijke aanduiding voor voettekst 5">
            <a:extLst>
              <a:ext uri="{FF2B5EF4-FFF2-40B4-BE49-F238E27FC236}">
                <a16:creationId xmlns:a16="http://schemas.microsoft.com/office/drawing/2014/main" id="{9F1D9E67-FB6E-A445-874D-2F00527E686C}"/>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04017780-9084-9C41-97CD-1950EE03F2A3}"/>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4125169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8070FE-FA83-AE42-A83C-4B8EF14681F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7A2450B5-6B9C-2048-A78F-0C99B3062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0FDEA730-2823-F548-9579-7DF9CDFE2E84}"/>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155F5338-9386-3045-A8AC-03C87373A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ACE84DA2-B536-F34B-B3B8-65656B2A5402}"/>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9188E83D-BFE1-A744-8D46-781E3C779E82}"/>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8" name="Tijdelijke aanduiding voor voettekst 7">
            <a:extLst>
              <a:ext uri="{FF2B5EF4-FFF2-40B4-BE49-F238E27FC236}">
                <a16:creationId xmlns:a16="http://schemas.microsoft.com/office/drawing/2014/main" id="{203F3603-A30E-B34E-A24F-06A5E065BF2C}"/>
              </a:ext>
            </a:extLst>
          </p:cNvPr>
          <p:cNvSpPr>
            <a:spLocks noGrp="1"/>
          </p:cNvSpPr>
          <p:nvPr>
            <p:ph type="ftr" sz="quarter" idx="11"/>
          </p:nvPr>
        </p:nvSpPr>
        <p:spPr/>
        <p:txBody>
          <a:bodyPr/>
          <a:lstStyle/>
          <a:p>
            <a:endParaRPr lang="nl-NL" dirty="0"/>
          </a:p>
        </p:txBody>
      </p:sp>
      <p:sp>
        <p:nvSpPr>
          <p:cNvPr id="9" name="Tijdelijke aanduiding voor dianummer 8">
            <a:extLst>
              <a:ext uri="{FF2B5EF4-FFF2-40B4-BE49-F238E27FC236}">
                <a16:creationId xmlns:a16="http://schemas.microsoft.com/office/drawing/2014/main" id="{AEDEE39A-979E-2F42-B051-8B56B4D050F5}"/>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3956862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01ADE-7E3E-0A41-B562-9F230DF87BB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4D85513-F64D-E34D-9A88-D63DBFA32DAA}"/>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4" name="Tijdelijke aanduiding voor voettekst 3">
            <a:extLst>
              <a:ext uri="{FF2B5EF4-FFF2-40B4-BE49-F238E27FC236}">
                <a16:creationId xmlns:a16="http://schemas.microsoft.com/office/drawing/2014/main" id="{397443C2-F0D0-CE45-B3D3-44C48276FA29}"/>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49007F25-0C3A-E34E-AA37-DABAD496AFF3}"/>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248652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084D2CA-BA06-1C47-8F6B-F099806785A3}"/>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3" name="Tijdelijke aanduiding voor voettekst 2">
            <a:extLst>
              <a:ext uri="{FF2B5EF4-FFF2-40B4-BE49-F238E27FC236}">
                <a16:creationId xmlns:a16="http://schemas.microsoft.com/office/drawing/2014/main" id="{A2E467AA-A57D-B741-A858-6E55C501941B}"/>
              </a:ext>
            </a:extLst>
          </p:cNvPr>
          <p:cNvSpPr>
            <a:spLocks noGrp="1"/>
          </p:cNvSpPr>
          <p:nvPr>
            <p:ph type="ftr" sz="quarter" idx="11"/>
          </p:nvPr>
        </p:nvSpPr>
        <p:spPr/>
        <p:txBody>
          <a:bodyPr/>
          <a:lstStyle/>
          <a:p>
            <a:endParaRPr lang="nl-NL" dirty="0"/>
          </a:p>
        </p:txBody>
      </p:sp>
      <p:sp>
        <p:nvSpPr>
          <p:cNvPr id="4" name="Tijdelijke aanduiding voor dianummer 3">
            <a:extLst>
              <a:ext uri="{FF2B5EF4-FFF2-40B4-BE49-F238E27FC236}">
                <a16:creationId xmlns:a16="http://schemas.microsoft.com/office/drawing/2014/main" id="{50D8FED3-747F-7741-B71E-D54BEE2A7AA8}"/>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2135571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A53F5-9B6A-9248-BA0B-CFA81E626A4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3D0EBF2-B5FE-DB46-A60E-E90E9D9F0A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445B45ED-CBDD-4B40-A308-347F0C5C2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6EC2F090-25CD-C047-901B-E7C4826CF2A5}"/>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6" name="Tijdelijke aanduiding voor voettekst 5">
            <a:extLst>
              <a:ext uri="{FF2B5EF4-FFF2-40B4-BE49-F238E27FC236}">
                <a16:creationId xmlns:a16="http://schemas.microsoft.com/office/drawing/2014/main" id="{69EF2362-541E-0145-9A57-BDE695AA071B}"/>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D27D7EBF-2910-354C-B278-4D762128677C}"/>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123310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93D34-8A54-4447-9C73-38114AB1D01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C649EC7-B1EA-4745-B78C-2268EB85CE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22EBFFC1-78BD-E348-B66C-672B77145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1CFA6C18-F94D-DD4D-94FC-0A6986DA6CE8}"/>
              </a:ext>
            </a:extLst>
          </p:cNvPr>
          <p:cNvSpPr>
            <a:spLocks noGrp="1"/>
          </p:cNvSpPr>
          <p:nvPr>
            <p:ph type="dt" sz="half" idx="10"/>
          </p:nvPr>
        </p:nvSpPr>
        <p:spPr/>
        <p:txBody>
          <a:bodyPr/>
          <a:lstStyle/>
          <a:p>
            <a:fld id="{5781BDC4-FCB9-454F-B806-B3B4D984D00D}" type="datetimeFigureOut">
              <a:rPr lang="nl-NL" smtClean="0"/>
              <a:t>16-03-19</a:t>
            </a:fld>
            <a:endParaRPr lang="nl-NL" dirty="0"/>
          </a:p>
        </p:txBody>
      </p:sp>
      <p:sp>
        <p:nvSpPr>
          <p:cNvPr id="6" name="Tijdelijke aanduiding voor voettekst 5">
            <a:extLst>
              <a:ext uri="{FF2B5EF4-FFF2-40B4-BE49-F238E27FC236}">
                <a16:creationId xmlns:a16="http://schemas.microsoft.com/office/drawing/2014/main" id="{46FB2B10-1532-364C-B2B2-959CB0417C00}"/>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7DA848DB-AA4D-DC41-86A1-1035E9AB7241}"/>
              </a:ext>
            </a:extLst>
          </p:cNvPr>
          <p:cNvSpPr>
            <a:spLocks noGrp="1"/>
          </p:cNvSpPr>
          <p:nvPr>
            <p:ph type="sldNum" sz="quarter" idx="12"/>
          </p:nvPr>
        </p:nvSpPr>
        <p:spPr/>
        <p:txBody>
          <a:bodyPr/>
          <a:lstStyle/>
          <a:p>
            <a:fld id="{54AC0A44-1DCC-F14B-8B58-6E17730CBE5F}" type="slidenum">
              <a:rPr lang="nl-NL" smtClean="0"/>
              <a:t>‹nr.›</a:t>
            </a:fld>
            <a:endParaRPr lang="nl-NL" dirty="0"/>
          </a:p>
        </p:txBody>
      </p:sp>
    </p:spTree>
    <p:extLst>
      <p:ext uri="{BB962C8B-B14F-4D97-AF65-F5344CB8AC3E}">
        <p14:creationId xmlns:p14="http://schemas.microsoft.com/office/powerpoint/2010/main" val="3211938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A27BE78-0A8E-C94B-91A5-3EFDB0F8E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88E6E75-5C53-F840-A901-81730E985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EEAF917-0293-7041-BD0B-88038D0F35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1BDC4-FCB9-454F-B806-B3B4D984D00D}" type="datetimeFigureOut">
              <a:rPr lang="nl-NL" smtClean="0"/>
              <a:t>16-03-19</a:t>
            </a:fld>
            <a:endParaRPr lang="nl-NL" dirty="0"/>
          </a:p>
        </p:txBody>
      </p:sp>
      <p:sp>
        <p:nvSpPr>
          <p:cNvPr id="5" name="Tijdelijke aanduiding voor voettekst 4">
            <a:extLst>
              <a:ext uri="{FF2B5EF4-FFF2-40B4-BE49-F238E27FC236}">
                <a16:creationId xmlns:a16="http://schemas.microsoft.com/office/drawing/2014/main" id="{545B8064-899D-884F-9AC8-765A896814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A0032B6B-103B-964A-8440-1D0C7BC914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C0A44-1DCC-F14B-8B58-6E17730CBE5F}" type="slidenum">
              <a:rPr lang="nl-NL" smtClean="0"/>
              <a:t>‹nr.›</a:t>
            </a:fld>
            <a:endParaRPr lang="nl-NL" dirty="0"/>
          </a:p>
        </p:txBody>
      </p:sp>
    </p:spTree>
    <p:extLst>
      <p:ext uri="{BB962C8B-B14F-4D97-AF65-F5344CB8AC3E}">
        <p14:creationId xmlns:p14="http://schemas.microsoft.com/office/powerpoint/2010/main" val="2723753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emf"/><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dirty="0"/>
          </a:p>
        </p:txBody>
      </p:sp>
      <p:sp>
        <p:nvSpPr>
          <p:cNvPr id="3" name="Ondertitel 2"/>
          <p:cNvSpPr>
            <a:spLocks noGrp="1"/>
          </p:cNvSpPr>
          <p:nvPr>
            <p:ph type="subTitle" idx="1"/>
          </p:nvPr>
        </p:nvSpPr>
        <p:spPr>
          <a:xfrm>
            <a:off x="2895600" y="4667251"/>
            <a:ext cx="6400800" cy="1438275"/>
          </a:xfrm>
        </p:spPr>
        <p:txBody>
          <a:bodyPr>
            <a:normAutofit/>
          </a:bodyPr>
          <a:lstStyle/>
          <a:p>
            <a:r>
              <a:rPr lang="nl-NL" dirty="0"/>
              <a:t>Jacqueline Kerkhoffs</a:t>
            </a:r>
          </a:p>
          <a:p>
            <a:endParaRPr lang="nl-NL" sz="1600" dirty="0"/>
          </a:p>
        </p:txBody>
      </p:sp>
      <p:pic>
        <p:nvPicPr>
          <p:cNvPr id="6" name="Afbeelding 5">
            <a:extLst>
              <a:ext uri="{FF2B5EF4-FFF2-40B4-BE49-F238E27FC236}">
                <a16:creationId xmlns:a16="http://schemas.microsoft.com/office/drawing/2014/main" id="{B3DEE370-A517-4FF7-A51F-0229C877F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713" y="1556793"/>
            <a:ext cx="4667895" cy="2941333"/>
          </a:xfrm>
          <a:prstGeom prst="rect">
            <a:avLst/>
          </a:prstGeom>
        </p:spPr>
      </p:pic>
      <p:pic>
        <p:nvPicPr>
          <p:cNvPr id="4" name="Afbeelding 3">
            <a:extLst>
              <a:ext uri="{FF2B5EF4-FFF2-40B4-BE49-F238E27FC236}">
                <a16:creationId xmlns:a16="http://schemas.microsoft.com/office/drawing/2014/main" id="{AFD8529C-45D6-8D41-9B8E-6DEE1D511CF4}"/>
              </a:ext>
            </a:extLst>
          </p:cNvPr>
          <p:cNvPicPr>
            <a:picLocks noChangeAspect="1"/>
          </p:cNvPicPr>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83158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al 5"/>
          <p:cNvSpPr/>
          <p:nvPr/>
        </p:nvSpPr>
        <p:spPr>
          <a:xfrm>
            <a:off x="1889184" y="762128"/>
            <a:ext cx="1793881" cy="375920"/>
          </a:xfrm>
          <a:prstGeom prst="ellipse">
            <a:avLst/>
          </a:prstGeom>
          <a:noFill/>
          <a:ln w="38100">
            <a:solidFill>
              <a:schemeClr val="accent6">
                <a:lumMod val="75000"/>
              </a:schemeClr>
            </a:solidFill>
            <a:prstDash val="sys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solidFill>
                <a:prstClr val="black"/>
              </a:solidFill>
            </a:endParaRPr>
          </a:p>
        </p:txBody>
      </p:sp>
      <p:cxnSp>
        <p:nvCxnSpPr>
          <p:cNvPr id="10" name="Rechte verbindingslijn met pijl 9"/>
          <p:cNvCxnSpPr/>
          <p:nvPr/>
        </p:nvCxnSpPr>
        <p:spPr>
          <a:xfrm>
            <a:off x="2321442" y="419162"/>
            <a:ext cx="1380982" cy="1061852"/>
          </a:xfrm>
          <a:prstGeom prst="straightConnector1">
            <a:avLst/>
          </a:prstGeom>
          <a:noFill/>
          <a:ln w="38100">
            <a:solidFill>
              <a:schemeClr val="accent6">
                <a:lumMod val="75000"/>
              </a:schemeClr>
            </a:solidFill>
            <a:prstDash val="sysDash"/>
            <a:headEnd type="none" w="med" len="med"/>
            <a:tailEnd type="arrow" w="med" len="med"/>
          </a:ln>
          <a:effectLst/>
        </p:spPr>
        <p:style>
          <a:lnRef idx="2">
            <a:schemeClr val="accent6"/>
          </a:lnRef>
          <a:fillRef idx="1">
            <a:schemeClr val="lt1"/>
          </a:fillRef>
          <a:effectRef idx="0">
            <a:schemeClr val="accent6"/>
          </a:effectRef>
          <a:fontRef idx="minor">
            <a:schemeClr val="dk1"/>
          </a:fontRef>
        </p:style>
      </p:cxnSp>
      <p:sp>
        <p:nvSpPr>
          <p:cNvPr id="13" name="Tekstvak 12"/>
          <p:cNvSpPr txBox="1"/>
          <p:nvPr/>
        </p:nvSpPr>
        <p:spPr>
          <a:xfrm>
            <a:off x="3794392" y="1407365"/>
            <a:ext cx="5046907" cy="646331"/>
          </a:xfrm>
          <a:prstGeom prst="rect">
            <a:avLst/>
          </a:prstGeom>
          <a:solidFill>
            <a:schemeClr val="bg1">
              <a:lumMod val="95000"/>
            </a:schemeClr>
          </a:solidFill>
          <a:ln w="19050">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sz="3600" dirty="0">
                <a:solidFill>
                  <a:srgbClr val="002060"/>
                </a:solidFill>
              </a:rPr>
              <a:t>www.nieuwvmbo.nl</a:t>
            </a:r>
          </a:p>
        </p:txBody>
      </p:sp>
      <p:pic>
        <p:nvPicPr>
          <p:cNvPr id="14" name="Afbeelding 13">
            <a:extLst>
              <a:ext uri="{FF2B5EF4-FFF2-40B4-BE49-F238E27FC236}">
                <a16:creationId xmlns:a16="http://schemas.microsoft.com/office/drawing/2014/main" id="{A4B89C20-4E46-E046-ACA3-89553AD404F8}"/>
              </a:ext>
            </a:extLst>
          </p:cNvPr>
          <p:cNvPicPr>
            <a:picLocks noChangeAspect="1"/>
          </p:cNvPicPr>
          <p:nvPr/>
        </p:nvPicPr>
        <p:blipFill>
          <a:blip r:embed="rId2"/>
          <a:stretch>
            <a:fillRect/>
          </a:stretch>
        </p:blipFill>
        <p:spPr>
          <a:xfrm>
            <a:off x="533801" y="411307"/>
            <a:ext cx="9752798" cy="6858000"/>
          </a:xfrm>
          <a:prstGeom prst="rect">
            <a:avLst/>
          </a:prstGeom>
        </p:spPr>
      </p:pic>
      <p:sp>
        <p:nvSpPr>
          <p:cNvPr id="7" name="Ovaal 6">
            <a:extLst>
              <a:ext uri="{FF2B5EF4-FFF2-40B4-BE49-F238E27FC236}">
                <a16:creationId xmlns:a16="http://schemas.microsoft.com/office/drawing/2014/main" id="{D0AC465F-D6EC-9B4A-86C6-BFE7FA998E6E}"/>
              </a:ext>
            </a:extLst>
          </p:cNvPr>
          <p:cNvSpPr/>
          <p:nvPr/>
        </p:nvSpPr>
        <p:spPr>
          <a:xfrm>
            <a:off x="2041584" y="914528"/>
            <a:ext cx="1793881" cy="375920"/>
          </a:xfrm>
          <a:prstGeom prst="ellipse">
            <a:avLst/>
          </a:prstGeom>
          <a:noFill/>
          <a:ln w="38100">
            <a:solidFill>
              <a:schemeClr val="accent6">
                <a:lumMod val="75000"/>
              </a:schemeClr>
            </a:solidFill>
            <a:prstDash val="sys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solidFill>
                <a:prstClr val="black"/>
              </a:solidFill>
            </a:endParaRPr>
          </a:p>
        </p:txBody>
      </p:sp>
      <p:cxnSp>
        <p:nvCxnSpPr>
          <p:cNvPr id="8" name="Rechte verbindingslijn met pijl 7">
            <a:extLst>
              <a:ext uri="{FF2B5EF4-FFF2-40B4-BE49-F238E27FC236}">
                <a16:creationId xmlns:a16="http://schemas.microsoft.com/office/drawing/2014/main" id="{0A6F851B-337E-5141-B44B-2F0D7A4EB89B}"/>
              </a:ext>
            </a:extLst>
          </p:cNvPr>
          <p:cNvCxnSpPr>
            <a:cxnSpLocks/>
          </p:cNvCxnSpPr>
          <p:nvPr/>
        </p:nvCxnSpPr>
        <p:spPr>
          <a:xfrm>
            <a:off x="3323225" y="1290448"/>
            <a:ext cx="850367" cy="718886"/>
          </a:xfrm>
          <a:prstGeom prst="straightConnector1">
            <a:avLst/>
          </a:prstGeom>
          <a:noFill/>
          <a:ln w="38100">
            <a:solidFill>
              <a:schemeClr val="accent6">
                <a:lumMod val="75000"/>
              </a:schemeClr>
            </a:solidFill>
            <a:prstDash val="sysDash"/>
            <a:headEnd type="none" w="med" len="med"/>
            <a:tailEnd type="arrow" w="med" len="med"/>
          </a:ln>
          <a:effectLst/>
        </p:spPr>
        <p:style>
          <a:lnRef idx="2">
            <a:schemeClr val="accent6"/>
          </a:lnRef>
          <a:fillRef idx="1">
            <a:schemeClr val="lt1"/>
          </a:fillRef>
          <a:effectRef idx="0">
            <a:schemeClr val="accent6"/>
          </a:effectRef>
          <a:fontRef idx="minor">
            <a:schemeClr val="dk1"/>
          </a:fontRef>
        </p:style>
      </p:cxnSp>
      <p:sp>
        <p:nvSpPr>
          <p:cNvPr id="9" name="Tekstvak 8">
            <a:extLst>
              <a:ext uri="{FF2B5EF4-FFF2-40B4-BE49-F238E27FC236}">
                <a16:creationId xmlns:a16="http://schemas.microsoft.com/office/drawing/2014/main" id="{4A7B2BC8-B09A-8443-ADE3-CB36E0300EB7}"/>
              </a:ext>
            </a:extLst>
          </p:cNvPr>
          <p:cNvSpPr txBox="1"/>
          <p:nvPr/>
        </p:nvSpPr>
        <p:spPr>
          <a:xfrm>
            <a:off x="4265559" y="1983496"/>
            <a:ext cx="5046907" cy="461665"/>
          </a:xfrm>
          <a:prstGeom prst="rect">
            <a:avLst/>
          </a:prstGeom>
          <a:solidFill>
            <a:schemeClr val="bg1">
              <a:lumMod val="95000"/>
            </a:schemeClr>
          </a:solidFill>
          <a:ln w="19050">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sz="2400" dirty="0">
                <a:solidFill>
                  <a:srgbClr val="002060"/>
                </a:solidFill>
              </a:rPr>
              <a:t>www.sterkberoepsonderwijs.nl</a:t>
            </a:r>
          </a:p>
        </p:txBody>
      </p:sp>
    </p:spTree>
    <p:extLst>
      <p:ext uri="{BB962C8B-B14F-4D97-AF65-F5344CB8AC3E}">
        <p14:creationId xmlns:p14="http://schemas.microsoft.com/office/powerpoint/2010/main" val="128181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2000"/>
                            </p:stCondLst>
                            <p:childTnLst>
                              <p:par>
                                <p:cTn id="17" presetID="21"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1000"/>
                                        <p:tgtEl>
                                          <p:spTgt spid="7"/>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53327E8F-C9C2-448C-9EF1-2006D687C62D}"/>
              </a:ext>
            </a:extLst>
          </p:cNvPr>
          <p:cNvSpPr>
            <a:spLocks noGrp="1"/>
          </p:cNvSpPr>
          <p:nvPr>
            <p:ph type="subTitle" idx="1"/>
          </p:nvPr>
        </p:nvSpPr>
        <p:spPr>
          <a:xfrm>
            <a:off x="0" y="3498624"/>
            <a:ext cx="12191999" cy="3359375"/>
          </a:xfrm>
          <a:solidFill>
            <a:srgbClr val="5D4F9C"/>
          </a:solidFill>
        </p:spPr>
        <p:txBody>
          <a:bodyPr/>
          <a:lstStyle/>
          <a:p>
            <a:endParaRPr lang="nl-NL" dirty="0"/>
          </a:p>
          <a:p>
            <a:endParaRPr lang="nl-NL" dirty="0"/>
          </a:p>
          <a:p>
            <a:endParaRPr lang="nl-NL" dirty="0"/>
          </a:p>
          <a:p>
            <a:pPr algn="l">
              <a:tabLst>
                <a:tab pos="2963863" algn="l"/>
              </a:tabLst>
            </a:pPr>
            <a:r>
              <a:rPr lang="nl-NL" sz="4000" b="1" dirty="0">
                <a:solidFill>
                  <a:schemeClr val="bg1"/>
                </a:solidFill>
                <a:latin typeface="Gadugi" panose="020B0502040204020203" pitchFamily="34" charset="0"/>
              </a:rPr>
              <a:t>	 </a:t>
            </a:r>
            <a:r>
              <a:rPr lang="nl-NL" sz="4200" b="1" dirty="0">
                <a:solidFill>
                  <a:srgbClr val="F29200"/>
                </a:solidFill>
                <a:latin typeface="Arial Black" panose="020B0A04020102020204" pitchFamily="34" charset="0"/>
              </a:rPr>
              <a:t>Naar sterk techniekonderwijs</a:t>
            </a:r>
          </a:p>
        </p:txBody>
      </p:sp>
      <p:pic>
        <p:nvPicPr>
          <p:cNvPr id="5" name="Afbeelding 4">
            <a:extLst>
              <a:ext uri="{FF2B5EF4-FFF2-40B4-BE49-F238E27FC236}">
                <a16:creationId xmlns:a16="http://schemas.microsoft.com/office/drawing/2014/main" id="{8F6070AB-6A50-4852-9FE2-0C56DC870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43" y="347613"/>
            <a:ext cx="6364514" cy="2673096"/>
          </a:xfrm>
          <a:prstGeom prst="rect">
            <a:avLst/>
          </a:prstGeom>
        </p:spPr>
      </p:pic>
    </p:spTree>
    <p:extLst>
      <p:ext uri="{BB962C8B-B14F-4D97-AF65-F5344CB8AC3E}">
        <p14:creationId xmlns:p14="http://schemas.microsoft.com/office/powerpoint/2010/main" val="574093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4D67E2A1-98F1-404A-9D4A-D88D24CFA9FD}"/>
              </a:ext>
            </a:extLst>
          </p:cNvPr>
          <p:cNvSpPr>
            <a:spLocks noGrp="1" noChangeArrowheads="1"/>
          </p:cNvSpPr>
          <p:nvPr>
            <p:ph type="title"/>
          </p:nvPr>
        </p:nvSpPr>
        <p:spPr>
          <a:xfrm>
            <a:off x="1892301" y="1233488"/>
            <a:ext cx="7847013" cy="571500"/>
          </a:xfrm>
        </p:spPr>
        <p:txBody>
          <a:bodyPr/>
          <a:lstStyle/>
          <a:p>
            <a:pPr>
              <a:defRPr/>
            </a:pPr>
            <a:r>
              <a:rPr lang="nl-NL" altLang="nl-NL" dirty="0"/>
              <a:t>Aanpak</a:t>
            </a:r>
          </a:p>
        </p:txBody>
      </p:sp>
      <p:sp>
        <p:nvSpPr>
          <p:cNvPr id="14340" name="Rectangle 3">
            <a:extLst>
              <a:ext uri="{FF2B5EF4-FFF2-40B4-BE49-F238E27FC236}">
                <a16:creationId xmlns:a16="http://schemas.microsoft.com/office/drawing/2014/main" id="{28BA04AC-FF01-0B4B-9051-DDE199B4194B}"/>
              </a:ext>
            </a:extLst>
          </p:cNvPr>
          <p:cNvSpPr>
            <a:spLocks noGrp="1" noChangeArrowheads="1"/>
          </p:cNvSpPr>
          <p:nvPr>
            <p:ph idx="1"/>
          </p:nvPr>
        </p:nvSpPr>
        <p:spPr>
          <a:xfrm>
            <a:off x="1893889" y="1798638"/>
            <a:ext cx="7858125" cy="4273550"/>
          </a:xfrm>
        </p:spPr>
        <p:txBody>
          <a:bodyPr/>
          <a:lstStyle/>
          <a:p>
            <a:pPr marL="692150" lvl="2" indent="-285750">
              <a:buFont typeface="Arial" panose="020B0604020202020204" pitchFamily="34" charset="0"/>
              <a:buChar char="•"/>
              <a:defRPr/>
            </a:pPr>
            <a:endParaRPr lang="nl-NL" sz="2400" dirty="0"/>
          </a:p>
          <a:p>
            <a:pPr marL="692150" lvl="2" indent="-285750">
              <a:buFont typeface="Arial" panose="020B0604020202020204" pitchFamily="34" charset="0"/>
              <a:buChar char="•"/>
              <a:defRPr/>
            </a:pPr>
            <a:r>
              <a:rPr lang="nl-NL" sz="2400" dirty="0"/>
              <a:t>Grote hoeveelheid doelstellingen…</a:t>
            </a:r>
          </a:p>
          <a:p>
            <a:pPr marL="692150" lvl="2" indent="-285750">
              <a:buFont typeface="Arial" panose="020B0604020202020204" pitchFamily="34" charset="0"/>
              <a:buChar char="•"/>
              <a:defRPr/>
            </a:pPr>
            <a:endParaRPr lang="nl-NL" sz="2400" dirty="0"/>
          </a:p>
          <a:p>
            <a:pPr marL="692150" lvl="2" indent="-285750">
              <a:buFont typeface="Arial" panose="020B0604020202020204" pitchFamily="34" charset="0"/>
              <a:buChar char="•"/>
              <a:defRPr/>
            </a:pPr>
            <a:r>
              <a:rPr lang="nl-NL" sz="2400" dirty="0"/>
              <a:t>…maar samenvattend is het doel:</a:t>
            </a:r>
          </a:p>
          <a:p>
            <a:pPr lvl="4" indent="0">
              <a:spcBef>
                <a:spcPts val="1200"/>
              </a:spcBef>
              <a:buNone/>
              <a:defRPr/>
            </a:pPr>
            <a:r>
              <a:rPr lang="nl-NL" sz="2400" dirty="0"/>
              <a:t>een </a:t>
            </a:r>
            <a:r>
              <a:rPr lang="nl-NL" sz="2400" b="1" dirty="0"/>
              <a:t>transitie</a:t>
            </a:r>
            <a:r>
              <a:rPr lang="nl-NL" sz="2400" dirty="0"/>
              <a:t> naar een </a:t>
            </a:r>
            <a:r>
              <a:rPr lang="nl-NL" sz="2400" b="1" dirty="0"/>
              <a:t>duurzaam, dekkend en kwalitatief hoogstaand</a:t>
            </a:r>
            <a:r>
              <a:rPr lang="nl-NL" sz="2400" dirty="0"/>
              <a:t> techniekaanbod</a:t>
            </a:r>
          </a:p>
          <a:p>
            <a:pPr marL="749300" lvl="2" indent="-342900">
              <a:buFont typeface="Arial" panose="020B0604020202020204" pitchFamily="34" charset="0"/>
              <a:buChar char="•"/>
              <a:defRPr/>
            </a:pPr>
            <a:endParaRPr lang="nl-NL" sz="2400" dirty="0"/>
          </a:p>
          <a:p>
            <a:pPr marL="749300" lvl="2" indent="-342900">
              <a:buFont typeface="Arial" panose="020B0604020202020204" pitchFamily="34" charset="0"/>
              <a:buChar char="•"/>
              <a:defRPr/>
            </a:pPr>
            <a:r>
              <a:rPr lang="nl-NL" sz="2400" dirty="0"/>
              <a:t>Regionale planvorming</a:t>
            </a:r>
          </a:p>
        </p:txBody>
      </p:sp>
      <p:sp>
        <p:nvSpPr>
          <p:cNvPr id="48131" name="shpBeeldmerk">
            <a:extLst>
              <a:ext uri="{FF2B5EF4-FFF2-40B4-BE49-F238E27FC236}">
                <a16:creationId xmlns:a16="http://schemas.microsoft.com/office/drawing/2014/main" id="{4FF45C29-A72D-3F49-BE99-F9C56DAC223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defRPr>
                <a:solidFill>
                  <a:srgbClr val="000000"/>
                </a:solidFill>
                <a:latin typeface="Arial" panose="020B0604020202020204" pitchFamily="34" charset="0"/>
              </a:defRPr>
            </a:lvl1pPr>
            <a:lvl2pPr marL="742950" indent="-285750">
              <a:spcBef>
                <a:spcPct val="20000"/>
              </a:spcBef>
              <a:buFont typeface="Arial" panose="020B0604020202020204" pitchFamily="34" charset="0"/>
              <a:buBlip>
                <a:blip r:embed="rId3"/>
              </a:buBlip>
              <a:defRPr>
                <a:solidFill>
                  <a:srgbClr val="000000"/>
                </a:solidFill>
                <a:latin typeface="Arial" panose="020B0604020202020204" pitchFamily="34" charset="0"/>
              </a:defRPr>
            </a:lvl2pPr>
            <a:lvl3pPr marL="1143000" indent="-228600">
              <a:spcBef>
                <a:spcPct val="20000"/>
              </a:spcBef>
              <a:buFont typeface="Arial" panose="020B0604020202020204" pitchFamily="34" charset="0"/>
              <a:buBlip>
                <a:blip r:embed="rId4"/>
              </a:buBlip>
              <a:defRPr>
                <a:solidFill>
                  <a:srgbClr val="000000"/>
                </a:solidFill>
                <a:latin typeface="Arial" panose="020B0604020202020204" pitchFamily="34" charset="0"/>
              </a:defRPr>
            </a:lvl3pPr>
            <a:lvl4pPr marL="1600200" indent="-228600">
              <a:spcBef>
                <a:spcPct val="20000"/>
              </a:spcBef>
              <a:buFont typeface="Arial" panose="020B0604020202020204" pitchFamily="34" charset="0"/>
              <a:buBlip>
                <a:blip r:embed="rId5"/>
              </a:buBlip>
              <a:defRPr>
                <a:solidFill>
                  <a:srgbClr val="000000"/>
                </a:solidFill>
                <a:latin typeface="Arial" panose="020B0604020202020204" pitchFamily="34" charset="0"/>
              </a:defRPr>
            </a:lvl4pPr>
            <a:lvl5pPr marL="2057400" indent="-228600">
              <a:spcBef>
                <a:spcPct val="200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spcBef>
                <a:spcPct val="0"/>
              </a:spcBef>
              <a:buFontTx/>
              <a:buNone/>
            </a:pPr>
            <a:fld id="{0974D96E-8C1E-1547-B897-192986F43244}" type="slidenum">
              <a:rPr lang="nl-NL" altLang="nl-NL" smtClean="0">
                <a:solidFill>
                  <a:srgbClr val="FFFFFF"/>
                </a:solidFill>
                <a:latin typeface="Verdana" panose="020B0604030504040204" pitchFamily="34" charset="0"/>
              </a:rPr>
              <a:pPr>
                <a:spcBef>
                  <a:spcPct val="0"/>
                </a:spcBef>
                <a:buFontTx/>
                <a:buNone/>
              </a:pPr>
              <a:t>12</a:t>
            </a:fld>
            <a:endParaRPr lang="nl-NL" altLang="nl-NL" dirty="0">
              <a:solidFill>
                <a:srgbClr val="FFFFFF"/>
              </a:solidFill>
              <a:latin typeface="Verdana" panose="020B0604030504040204" pitchFamily="34" charset="0"/>
            </a:endParaRPr>
          </a:p>
        </p:txBody>
      </p:sp>
    </p:spTree>
    <p:extLst>
      <p:ext uri="{BB962C8B-B14F-4D97-AF65-F5344CB8AC3E}">
        <p14:creationId xmlns:p14="http://schemas.microsoft.com/office/powerpoint/2010/main" val="3090216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5298C-CFEF-4541-9818-47F46D51E17B}"/>
              </a:ext>
            </a:extLst>
          </p:cNvPr>
          <p:cNvSpPr>
            <a:spLocks noGrp="1"/>
          </p:cNvSpPr>
          <p:nvPr>
            <p:ph type="title"/>
          </p:nvPr>
        </p:nvSpPr>
        <p:spPr>
          <a:solidFill>
            <a:srgbClr val="5D4F9C"/>
          </a:solidFill>
        </p:spPr>
        <p:txBody>
          <a:bodyPr/>
          <a:lstStyle/>
          <a:p>
            <a:r>
              <a:rPr lang="nl-NL" b="1" dirty="0">
                <a:solidFill>
                  <a:schemeClr val="bg1"/>
                </a:solidFill>
                <a:latin typeface="Arial Black" panose="020B0A04020102020204" pitchFamily="34" charset="0"/>
              </a:rPr>
              <a:t>Fasering aanpak</a:t>
            </a:r>
          </a:p>
        </p:txBody>
      </p:sp>
      <p:sp>
        <p:nvSpPr>
          <p:cNvPr id="3" name="Tijdelijke aanduiding voor inhoud 2">
            <a:extLst>
              <a:ext uri="{FF2B5EF4-FFF2-40B4-BE49-F238E27FC236}">
                <a16:creationId xmlns:a16="http://schemas.microsoft.com/office/drawing/2014/main" id="{AB1A2602-5F00-4A6C-B459-212AC9A40DDF}"/>
              </a:ext>
            </a:extLst>
          </p:cNvPr>
          <p:cNvSpPr>
            <a:spLocks noGrp="1"/>
          </p:cNvSpPr>
          <p:nvPr>
            <p:ph idx="1"/>
          </p:nvPr>
        </p:nvSpPr>
        <p:spPr>
          <a:ln>
            <a:solidFill>
              <a:srgbClr val="5D4F9C"/>
            </a:solidFill>
          </a:ln>
        </p:spPr>
        <p:txBody>
          <a:bodyPr/>
          <a:lstStyle/>
          <a:p>
            <a:pPr marL="609600" lvl="1" indent="-457200" fontAlgn="auto">
              <a:spcAft>
                <a:spcPts val="0"/>
              </a:spcAft>
              <a:buFont typeface="+mj-lt"/>
              <a:buAutoNum type="arabicPeriod"/>
              <a:defRPr/>
            </a:pPr>
            <a:endParaRPr lang="nl-NL" dirty="0">
              <a:latin typeface="Verdana" panose="020B0604030504040204" pitchFamily="34" charset="0"/>
              <a:ea typeface="Verdana" panose="020B0604030504040204" pitchFamily="34" charset="0"/>
              <a:cs typeface="Verdana" panose="020B0604030504040204" pitchFamily="34" charset="0"/>
            </a:endParaRPr>
          </a:p>
          <a:p>
            <a:pPr marL="609600" lvl="1" indent="-457200" fontAlgn="auto">
              <a:spcAft>
                <a:spcPts val="0"/>
              </a:spcAft>
              <a:buFont typeface="+mj-lt"/>
              <a:buAutoNum type="arabicPeriod"/>
              <a:defRPr/>
            </a:pPr>
            <a:r>
              <a:rPr lang="nl-NL" dirty="0">
                <a:latin typeface="Verdana" panose="020B0604030504040204" pitchFamily="34" charset="0"/>
                <a:ea typeface="Verdana" panose="020B0604030504040204" pitchFamily="34" charset="0"/>
                <a:cs typeface="Verdana" panose="020B0604030504040204" pitchFamily="34" charset="0"/>
              </a:rPr>
              <a:t>Aanloopfase (2018-2019)</a:t>
            </a:r>
          </a:p>
          <a:p>
            <a:pPr marL="609600" lvl="1" indent="-457200" fontAlgn="auto">
              <a:spcAft>
                <a:spcPts val="0"/>
              </a:spcAft>
              <a:buFont typeface="+mj-lt"/>
              <a:buAutoNum type="arabicPeriod"/>
              <a:defRPr/>
            </a:pPr>
            <a:endParaRPr lang="nl-NL" dirty="0">
              <a:latin typeface="Verdana" panose="020B0604030504040204" pitchFamily="34" charset="0"/>
              <a:ea typeface="Verdana" panose="020B0604030504040204" pitchFamily="34" charset="0"/>
              <a:cs typeface="Verdana" panose="020B0604030504040204" pitchFamily="34" charset="0"/>
            </a:endParaRPr>
          </a:p>
          <a:p>
            <a:pPr marL="609600" lvl="1" indent="-457200" fontAlgn="auto">
              <a:spcAft>
                <a:spcPts val="0"/>
              </a:spcAft>
              <a:buFont typeface="+mj-lt"/>
              <a:buAutoNum type="arabicPeriod"/>
              <a:defRPr/>
            </a:pPr>
            <a:r>
              <a:rPr lang="nl-NL" dirty="0">
                <a:latin typeface="Verdana" panose="020B0604030504040204" pitchFamily="34" charset="0"/>
                <a:ea typeface="Verdana" panose="020B0604030504040204" pitchFamily="34" charset="0"/>
                <a:cs typeface="Verdana" panose="020B0604030504040204" pitchFamily="34" charset="0"/>
              </a:rPr>
              <a:t>Transitiefase (2020-2023)</a:t>
            </a:r>
          </a:p>
          <a:p>
            <a:pPr marL="609600" lvl="1" indent="-457200" fontAlgn="auto">
              <a:spcAft>
                <a:spcPts val="0"/>
              </a:spcAft>
              <a:buFont typeface="+mj-lt"/>
              <a:buAutoNum type="arabicPeriod"/>
              <a:defRPr/>
            </a:pPr>
            <a:endParaRPr lang="nl-NL" dirty="0">
              <a:latin typeface="Verdana" panose="020B0604030504040204" pitchFamily="34" charset="0"/>
              <a:ea typeface="Verdana" panose="020B0604030504040204" pitchFamily="34" charset="0"/>
              <a:cs typeface="Verdana" panose="020B0604030504040204" pitchFamily="34" charset="0"/>
            </a:endParaRPr>
          </a:p>
          <a:p>
            <a:pPr marL="609600" lvl="1" indent="-457200" fontAlgn="auto">
              <a:spcAft>
                <a:spcPts val="0"/>
              </a:spcAft>
              <a:buFont typeface="+mj-lt"/>
              <a:buAutoNum type="arabicPeriod"/>
              <a:defRPr/>
            </a:pPr>
            <a:r>
              <a:rPr lang="nl-NL" dirty="0">
                <a:latin typeface="Verdana" panose="020B0604030504040204" pitchFamily="34" charset="0"/>
                <a:ea typeface="Verdana" panose="020B0604030504040204" pitchFamily="34" charset="0"/>
                <a:cs typeface="Verdana" panose="020B0604030504040204" pitchFamily="34" charset="0"/>
              </a:rPr>
              <a:t>Structurele fase (2024 en verder)</a:t>
            </a:r>
          </a:p>
          <a:p>
            <a:pPr lvl="2" indent="0" fontAlgn="auto">
              <a:spcAft>
                <a:spcPts val="0"/>
              </a:spcAft>
              <a:buFont typeface="Arial" charset="0"/>
              <a:buNone/>
              <a:defRPr/>
            </a:pPr>
            <a:endParaRPr lang="nl-NL" sz="2400" dirty="0">
              <a:latin typeface="Verdana" panose="020B0604030504040204" pitchFamily="34" charset="0"/>
              <a:ea typeface="Verdana" panose="020B0604030504040204" pitchFamily="34" charset="0"/>
              <a:cs typeface="Verdana" panose="020B0604030504040204" pitchFamily="34" charset="0"/>
            </a:endParaRPr>
          </a:p>
          <a:p>
            <a:endParaRPr lang="nl-NL" dirty="0">
              <a:solidFill>
                <a:srgbClr val="9D9D9D"/>
              </a:solidFill>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80C5E9C1-2564-4886-A48E-8EFF3EBA13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9512" y="5164667"/>
            <a:ext cx="2375820" cy="997844"/>
          </a:xfrm>
          <a:prstGeom prst="rect">
            <a:avLst/>
          </a:prstGeom>
        </p:spPr>
      </p:pic>
    </p:spTree>
    <p:extLst>
      <p:ext uri="{BB962C8B-B14F-4D97-AF65-F5344CB8AC3E}">
        <p14:creationId xmlns:p14="http://schemas.microsoft.com/office/powerpoint/2010/main" val="3341266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5298C-CFEF-4541-9818-47F46D51E17B}"/>
              </a:ext>
            </a:extLst>
          </p:cNvPr>
          <p:cNvSpPr>
            <a:spLocks noGrp="1"/>
          </p:cNvSpPr>
          <p:nvPr>
            <p:ph type="title"/>
          </p:nvPr>
        </p:nvSpPr>
        <p:spPr>
          <a:solidFill>
            <a:srgbClr val="5D4F9C"/>
          </a:solidFill>
        </p:spPr>
        <p:txBody>
          <a:bodyPr/>
          <a:lstStyle/>
          <a:p>
            <a:r>
              <a:rPr lang="nl-NL" b="1" dirty="0">
                <a:solidFill>
                  <a:schemeClr val="bg1"/>
                </a:solidFill>
                <a:latin typeface="Arial Black" panose="020B0A04020102020204" pitchFamily="34" charset="0"/>
              </a:rPr>
              <a:t>Aanpak fase 2: transitiefase </a:t>
            </a:r>
            <a:br>
              <a:rPr lang="nl-NL" b="1" dirty="0">
                <a:solidFill>
                  <a:schemeClr val="bg1"/>
                </a:solidFill>
                <a:latin typeface="Arial Black" panose="020B0A04020102020204" pitchFamily="34" charset="0"/>
              </a:rPr>
            </a:br>
            <a:r>
              <a:rPr lang="nl-NL" b="1" dirty="0">
                <a:solidFill>
                  <a:schemeClr val="bg1"/>
                </a:solidFill>
                <a:latin typeface="Arial Black" panose="020B0A04020102020204" pitchFamily="34" charset="0"/>
              </a:rPr>
              <a:t>(2020 - 2023)</a:t>
            </a:r>
          </a:p>
        </p:txBody>
      </p:sp>
      <p:sp>
        <p:nvSpPr>
          <p:cNvPr id="3" name="Tijdelijke aanduiding voor inhoud 2">
            <a:extLst>
              <a:ext uri="{FF2B5EF4-FFF2-40B4-BE49-F238E27FC236}">
                <a16:creationId xmlns:a16="http://schemas.microsoft.com/office/drawing/2014/main" id="{AB1A2602-5F00-4A6C-B459-212AC9A40DDF}"/>
              </a:ext>
            </a:extLst>
          </p:cNvPr>
          <p:cNvSpPr>
            <a:spLocks noGrp="1"/>
          </p:cNvSpPr>
          <p:nvPr>
            <p:ph idx="1"/>
          </p:nvPr>
        </p:nvSpPr>
        <p:spPr>
          <a:ln>
            <a:solidFill>
              <a:srgbClr val="5D4F9C"/>
            </a:solidFill>
          </a:ln>
        </p:spPr>
        <p:txBody>
          <a:bodyPr/>
          <a:lstStyle/>
          <a:p>
            <a:pPr marL="292100" lvl="1">
              <a:defRPr/>
            </a:pPr>
            <a:endParaRPr lang="nl-NL" altLang="nl-NL" dirty="0">
              <a:latin typeface="Verdana" panose="020B0604030504040204" pitchFamily="34" charset="0"/>
              <a:ea typeface="Verdana" panose="020B0604030504040204" pitchFamily="34" charset="0"/>
              <a:cs typeface="Verdana" panose="020B0604030504040204" pitchFamily="34" charset="0"/>
            </a:endParaRPr>
          </a:p>
          <a:p>
            <a:pPr marL="292100" lvl="1">
              <a:defRPr/>
            </a:pPr>
            <a:r>
              <a:rPr lang="nl-NL" altLang="nl-NL" dirty="0">
                <a:latin typeface="Verdana" panose="020B0604030504040204" pitchFamily="34" charset="0"/>
                <a:ea typeface="Verdana" panose="020B0604030504040204" pitchFamily="34" charset="0"/>
                <a:cs typeface="Verdana" panose="020B0604030504040204" pitchFamily="34" charset="0"/>
              </a:rPr>
              <a:t>Uitvoering van regionale plannen</a:t>
            </a:r>
          </a:p>
          <a:p>
            <a:pPr marL="292100" lvl="1">
              <a:defRPr/>
            </a:pPr>
            <a:endParaRPr lang="nl-NL" altLang="nl-NL" dirty="0">
              <a:latin typeface="Verdana" panose="020B0604030504040204" pitchFamily="34" charset="0"/>
              <a:ea typeface="Verdana" panose="020B0604030504040204" pitchFamily="34" charset="0"/>
              <a:cs typeface="Verdana" panose="020B0604030504040204" pitchFamily="34" charset="0"/>
            </a:endParaRPr>
          </a:p>
          <a:p>
            <a:pPr marL="292100" lvl="1">
              <a:defRPr/>
            </a:pPr>
            <a:r>
              <a:rPr lang="nl-NL" altLang="nl-NL" dirty="0">
                <a:latin typeface="Verdana" panose="020B0604030504040204" pitchFamily="34" charset="0"/>
                <a:ea typeface="Verdana" panose="020B0604030504040204" pitchFamily="34" charset="0"/>
                <a:cs typeface="Verdana" panose="020B0604030504040204" pitchFamily="34" charset="0"/>
              </a:rPr>
              <a:t>Middelen voorwaardelijk op goedgekeurde plannen</a:t>
            </a:r>
          </a:p>
          <a:p>
            <a:pPr marL="292100" lvl="1">
              <a:defRPr/>
            </a:pPr>
            <a:endParaRPr lang="nl-NL" altLang="nl-NL" dirty="0">
              <a:latin typeface="Verdana" panose="020B0604030504040204" pitchFamily="34" charset="0"/>
              <a:ea typeface="Verdana" panose="020B0604030504040204" pitchFamily="34" charset="0"/>
              <a:cs typeface="Verdana" panose="020B0604030504040204" pitchFamily="34" charset="0"/>
            </a:endParaRPr>
          </a:p>
          <a:p>
            <a:pPr marL="292100" lvl="1">
              <a:defRPr/>
            </a:pPr>
            <a:r>
              <a:rPr lang="nl-NL" altLang="nl-NL" dirty="0">
                <a:latin typeface="Verdana" panose="020B0604030504040204" pitchFamily="34" charset="0"/>
                <a:ea typeface="Verdana" panose="020B0604030504040204" pitchFamily="34" charset="0"/>
                <a:cs typeface="Verdana" panose="020B0604030504040204" pitchFamily="34" charset="0"/>
              </a:rPr>
              <a:t>Maximum (€ 15.895,- per leerling voor 4 jaar) aan te vragen bedrag op basis van bedrag per leerling in de 5 technische profielen op vmbo en vso</a:t>
            </a:r>
          </a:p>
          <a:p>
            <a:pPr marL="292100" lvl="1">
              <a:defRPr/>
            </a:pPr>
            <a:r>
              <a:rPr lang="nl-NL" altLang="nl-NL" dirty="0">
                <a:latin typeface="Verdana" panose="020B0604030504040204" pitchFamily="34" charset="0"/>
                <a:ea typeface="Verdana" panose="020B0604030504040204" pitchFamily="34" charset="0"/>
                <a:cs typeface="Verdana" panose="020B0604030504040204" pitchFamily="34" charset="0"/>
              </a:rPr>
              <a:t>Ook een apart fonds voor ‘techniekarme regio’s’ – aanvraag van minimaal €600.000 tot maximaal €4.000.000 (voor 4 jaar</a:t>
            </a:r>
            <a:r>
              <a:rPr lang="nl-NL" altLang="nl-NL" sz="2800" dirty="0">
                <a:latin typeface="Verdana" panose="020B0604030504040204" pitchFamily="34" charset="0"/>
                <a:ea typeface="Verdana" panose="020B0604030504040204" pitchFamily="34" charset="0"/>
                <a:cs typeface="Verdana" panose="020B0604030504040204" pitchFamily="34" charset="0"/>
              </a:rPr>
              <a:t>)</a:t>
            </a:r>
          </a:p>
          <a:p>
            <a:endParaRPr lang="nl-NL" dirty="0">
              <a:solidFill>
                <a:srgbClr val="9D9D9D"/>
              </a:solidFill>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80C5E9C1-2564-4886-A48E-8EFF3EBA1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3570" y="5670815"/>
            <a:ext cx="2410230" cy="1012296"/>
          </a:xfrm>
          <a:prstGeom prst="rect">
            <a:avLst/>
          </a:prstGeom>
        </p:spPr>
      </p:pic>
    </p:spTree>
    <p:extLst>
      <p:ext uri="{BB962C8B-B14F-4D97-AF65-F5344CB8AC3E}">
        <p14:creationId xmlns:p14="http://schemas.microsoft.com/office/powerpoint/2010/main" val="3271942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5298C-CFEF-4541-9818-47F46D51E17B}"/>
              </a:ext>
            </a:extLst>
          </p:cNvPr>
          <p:cNvSpPr>
            <a:spLocks noGrp="1"/>
          </p:cNvSpPr>
          <p:nvPr>
            <p:ph type="title"/>
          </p:nvPr>
        </p:nvSpPr>
        <p:spPr>
          <a:solidFill>
            <a:srgbClr val="5D4F9C"/>
          </a:solidFill>
        </p:spPr>
        <p:txBody>
          <a:bodyPr/>
          <a:lstStyle/>
          <a:p>
            <a:r>
              <a:rPr lang="nl-NL" b="1" dirty="0">
                <a:solidFill>
                  <a:schemeClr val="bg1"/>
                </a:solidFill>
                <a:latin typeface="Arial Black" panose="020B0A04020102020204" pitchFamily="34" charset="0"/>
              </a:rPr>
              <a:t>Stand van zaken</a:t>
            </a:r>
          </a:p>
        </p:txBody>
      </p:sp>
      <p:sp>
        <p:nvSpPr>
          <p:cNvPr id="3" name="Tijdelijke aanduiding voor inhoud 2">
            <a:extLst>
              <a:ext uri="{FF2B5EF4-FFF2-40B4-BE49-F238E27FC236}">
                <a16:creationId xmlns:a16="http://schemas.microsoft.com/office/drawing/2014/main" id="{AB1A2602-5F00-4A6C-B459-212AC9A40DDF}"/>
              </a:ext>
            </a:extLst>
          </p:cNvPr>
          <p:cNvSpPr>
            <a:spLocks noGrp="1"/>
          </p:cNvSpPr>
          <p:nvPr>
            <p:ph idx="1"/>
          </p:nvPr>
        </p:nvSpPr>
        <p:spPr>
          <a:ln>
            <a:solidFill>
              <a:srgbClr val="5D4F9C"/>
            </a:solidFill>
          </a:ln>
        </p:spPr>
        <p:txBody>
          <a:bodyPr>
            <a:normAutofit lnSpcReduction="10000"/>
          </a:bodyPr>
          <a:lstStyle/>
          <a:p>
            <a:pPr marL="285750" indent="-285750" fontAlgn="auto">
              <a:spcAft>
                <a:spcPts val="0"/>
              </a:spcAft>
              <a:defRPr/>
            </a:pPr>
            <a:endParaRPr lang="nl-NL" sz="2400" dirty="0">
              <a:latin typeface="Arial" panose="020B0604020202020204" pitchFamily="34" charset="0"/>
              <a:cs typeface="Arial" panose="020B0604020202020204" pitchFamily="34" charset="0"/>
            </a:endParaRPr>
          </a:p>
          <a:p>
            <a:pPr marL="285750" indent="-285750" fontAlgn="auto">
              <a:spcAft>
                <a:spcPts val="0"/>
              </a:spcAft>
              <a:defRPr/>
            </a:pPr>
            <a:r>
              <a:rPr lang="nl-NL" sz="2400" dirty="0">
                <a:latin typeface="Arial" panose="020B0604020202020204" pitchFamily="34" charset="0"/>
                <a:cs typeface="Arial" panose="020B0604020202020204" pitchFamily="34" charset="0"/>
              </a:rPr>
              <a:t>80 regio’s: 56 in voorschouw</a:t>
            </a:r>
          </a:p>
          <a:p>
            <a:pPr marL="285750" indent="-285750" fontAlgn="auto">
              <a:spcAft>
                <a:spcPts val="0"/>
              </a:spcAft>
              <a:defRPr/>
            </a:pPr>
            <a:r>
              <a:rPr lang="nl-NL" sz="2400" dirty="0">
                <a:latin typeface="Arial" panose="020B0604020202020204" pitchFamily="34" charset="0"/>
                <a:cs typeface="Arial" panose="020B0604020202020204" pitchFamily="34" charset="0"/>
              </a:rPr>
              <a:t>Plannen indienen uiterlijk 31 maart om 23.59 uur</a:t>
            </a:r>
          </a:p>
          <a:p>
            <a:pPr marL="285750" indent="-285750" fontAlgn="auto">
              <a:spcAft>
                <a:spcPts val="0"/>
              </a:spcAft>
              <a:defRPr/>
            </a:pPr>
            <a:r>
              <a:rPr lang="nl-NL" sz="2400" dirty="0">
                <a:latin typeface="Arial" panose="020B0604020202020204" pitchFamily="34" charset="0"/>
                <a:cs typeface="Arial" panose="020B0604020202020204" pitchFamily="34" charset="0"/>
              </a:rPr>
              <a:t>1 juli 2019 uitslag (eventueel enkele regio’s pitch ter verduidelijking)</a:t>
            </a:r>
          </a:p>
          <a:p>
            <a:pPr marL="285750" indent="-285750" fontAlgn="auto">
              <a:spcAft>
                <a:spcPts val="0"/>
              </a:spcAft>
              <a:defRPr/>
            </a:pPr>
            <a:r>
              <a:rPr lang="nl-NL" sz="2400" dirty="0">
                <a:latin typeface="Arial" panose="020B0604020202020204" pitchFamily="34" charset="0"/>
                <a:cs typeface="Arial" panose="020B0604020202020204" pitchFamily="34" charset="0"/>
              </a:rPr>
              <a:t>Herkansing 1 oktober 2019</a:t>
            </a:r>
          </a:p>
          <a:p>
            <a:pPr marL="285750" indent="-285750" fontAlgn="auto">
              <a:spcAft>
                <a:spcPts val="0"/>
              </a:spcAft>
              <a:defRPr/>
            </a:pPr>
            <a:r>
              <a:rPr lang="nl-NL" sz="2400" dirty="0">
                <a:latin typeface="Arial" panose="020B0604020202020204" pitchFamily="34" charset="0"/>
                <a:cs typeface="Arial" panose="020B0604020202020204" pitchFamily="34" charset="0"/>
              </a:rPr>
              <a:t>Geld: januari 2020</a:t>
            </a:r>
          </a:p>
          <a:p>
            <a:pPr marL="285750" indent="-285750" fontAlgn="auto">
              <a:spcAft>
                <a:spcPts val="0"/>
              </a:spcAft>
              <a:defRPr/>
            </a:pPr>
            <a:endParaRPr lang="nl-NL" sz="2400" dirty="0">
              <a:latin typeface="Arial" panose="020B0604020202020204" pitchFamily="34" charset="0"/>
              <a:cs typeface="Arial" panose="020B0604020202020204" pitchFamily="34" charset="0"/>
            </a:endParaRPr>
          </a:p>
          <a:p>
            <a:pPr marL="285750" indent="-285750" fontAlgn="auto">
              <a:spcAft>
                <a:spcPts val="0"/>
              </a:spcAft>
              <a:defRPr/>
            </a:pPr>
            <a:r>
              <a:rPr lang="nl-NL" sz="2400" dirty="0">
                <a:latin typeface="Arial" panose="020B0604020202020204" pitchFamily="34" charset="0"/>
                <a:cs typeface="Arial" panose="020B0604020202020204" pitchFamily="34" charset="0"/>
              </a:rPr>
              <a:t>Geld 2019 in maart € 2650,- per leerling (PIE, BWI, M&amp;T) ook voor vso leerlingen</a:t>
            </a:r>
          </a:p>
          <a:p>
            <a:pPr marL="285750" indent="-285750" fontAlgn="auto">
              <a:spcAft>
                <a:spcPts val="0"/>
              </a:spcAft>
              <a:defRPr/>
            </a:pPr>
            <a:r>
              <a:rPr lang="nl-NL" sz="2400" dirty="0">
                <a:latin typeface="Arial" panose="020B0604020202020204" pitchFamily="34" charset="0"/>
                <a:cs typeface="Arial" panose="020B0604020202020204" pitchFamily="34" charset="0"/>
              </a:rPr>
              <a:t>VSO aanvragen tussen 1 april en 1 mei</a:t>
            </a:r>
          </a:p>
          <a:p>
            <a:endParaRPr lang="nl-NL" dirty="0">
              <a:solidFill>
                <a:srgbClr val="9D9D9D"/>
              </a:solidFill>
              <a:latin typeface="Arial" panose="020B0604020202020204" pitchFamily="34" charset="0"/>
              <a:cs typeface="Arial" panose="020B0604020202020204" pitchFamily="34" charset="0"/>
            </a:endParaRPr>
          </a:p>
        </p:txBody>
      </p:sp>
      <p:pic>
        <p:nvPicPr>
          <p:cNvPr id="5" name="Afbeelding 4">
            <a:extLst>
              <a:ext uri="{FF2B5EF4-FFF2-40B4-BE49-F238E27FC236}">
                <a16:creationId xmlns:a16="http://schemas.microsoft.com/office/drawing/2014/main" id="{737BC8C3-E25C-AD49-B989-E8D7FAD89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1770" y="5670815"/>
            <a:ext cx="2410230" cy="1012296"/>
          </a:xfrm>
          <a:prstGeom prst="rect">
            <a:avLst/>
          </a:prstGeom>
        </p:spPr>
      </p:pic>
    </p:spTree>
    <p:extLst>
      <p:ext uri="{BB962C8B-B14F-4D97-AF65-F5344CB8AC3E}">
        <p14:creationId xmlns:p14="http://schemas.microsoft.com/office/powerpoint/2010/main" val="1782844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25298C-CFEF-4541-9818-47F46D51E17B}"/>
              </a:ext>
            </a:extLst>
          </p:cNvPr>
          <p:cNvSpPr>
            <a:spLocks noGrp="1"/>
          </p:cNvSpPr>
          <p:nvPr>
            <p:ph type="title"/>
          </p:nvPr>
        </p:nvSpPr>
        <p:spPr>
          <a:solidFill>
            <a:srgbClr val="5D4F9C"/>
          </a:solidFill>
        </p:spPr>
        <p:txBody>
          <a:bodyPr/>
          <a:lstStyle/>
          <a:p>
            <a:r>
              <a:rPr lang="nl-NL" b="1" dirty="0">
                <a:solidFill>
                  <a:schemeClr val="bg1"/>
                </a:solidFill>
                <a:latin typeface="Arial Black" panose="020B0A04020102020204" pitchFamily="34" charset="0"/>
              </a:rPr>
              <a:t>Tijdpad</a:t>
            </a:r>
          </a:p>
        </p:txBody>
      </p:sp>
      <p:sp>
        <p:nvSpPr>
          <p:cNvPr id="3" name="Tijdelijke aanduiding voor inhoud 2">
            <a:extLst>
              <a:ext uri="{FF2B5EF4-FFF2-40B4-BE49-F238E27FC236}">
                <a16:creationId xmlns:a16="http://schemas.microsoft.com/office/drawing/2014/main" id="{AB1A2602-5F00-4A6C-B459-212AC9A40DDF}"/>
              </a:ext>
            </a:extLst>
          </p:cNvPr>
          <p:cNvSpPr>
            <a:spLocks noGrp="1"/>
          </p:cNvSpPr>
          <p:nvPr>
            <p:ph idx="1"/>
          </p:nvPr>
        </p:nvSpPr>
        <p:spPr>
          <a:ln>
            <a:solidFill>
              <a:srgbClr val="5D4F9C"/>
            </a:solidFill>
          </a:ln>
        </p:spPr>
        <p:txBody>
          <a:bodyPr/>
          <a:lstStyle/>
          <a:p>
            <a:endParaRPr lang="nl-NL" dirty="0">
              <a:solidFill>
                <a:srgbClr val="9D9D9D"/>
              </a:solidFill>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80C5E9C1-2564-4886-A48E-8EFF3EBA13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9512" y="5164667"/>
            <a:ext cx="2375820" cy="997844"/>
          </a:xfrm>
          <a:prstGeom prst="rect">
            <a:avLst/>
          </a:prstGeom>
        </p:spPr>
      </p:pic>
      <p:graphicFrame>
        <p:nvGraphicFramePr>
          <p:cNvPr id="5" name="Tijdelijke aanduiding voor inhoud 4">
            <a:extLst>
              <a:ext uri="{FF2B5EF4-FFF2-40B4-BE49-F238E27FC236}">
                <a16:creationId xmlns:a16="http://schemas.microsoft.com/office/drawing/2014/main" id="{F12679BD-28A4-B247-A0E3-057A7E5A8085}"/>
              </a:ext>
            </a:extLst>
          </p:cNvPr>
          <p:cNvGraphicFramePr>
            <a:graphicFrameLocks/>
          </p:cNvGraphicFramePr>
          <p:nvPr>
            <p:extLst>
              <p:ext uri="{D42A27DB-BD31-4B8C-83A1-F6EECF244321}">
                <p14:modId xmlns:p14="http://schemas.microsoft.com/office/powerpoint/2010/main" val="831013831"/>
              </p:ext>
            </p:extLst>
          </p:nvPr>
        </p:nvGraphicFramePr>
        <p:xfrm>
          <a:off x="1346200" y="2057399"/>
          <a:ext cx="7272406" cy="3873500"/>
        </p:xfrm>
        <a:graphic>
          <a:graphicData uri="http://schemas.openxmlformats.org/drawingml/2006/table">
            <a:tbl>
              <a:tblPr firstRow="1" bandRow="1">
                <a:tableStyleId>{5C22544A-7EE6-4342-B048-85BDC9FD1C3A}</a:tableStyleId>
              </a:tblPr>
              <a:tblGrid>
                <a:gridCol w="4276972">
                  <a:extLst>
                    <a:ext uri="{9D8B030D-6E8A-4147-A177-3AD203B41FA5}">
                      <a16:colId xmlns:a16="http://schemas.microsoft.com/office/drawing/2014/main" val="20000"/>
                    </a:ext>
                  </a:extLst>
                </a:gridCol>
                <a:gridCol w="2995434">
                  <a:extLst>
                    <a:ext uri="{9D8B030D-6E8A-4147-A177-3AD203B41FA5}">
                      <a16:colId xmlns:a16="http://schemas.microsoft.com/office/drawing/2014/main" val="20001"/>
                    </a:ext>
                  </a:extLst>
                </a:gridCol>
              </a:tblGrid>
              <a:tr h="387350">
                <a:tc>
                  <a:txBody>
                    <a:bodyPr/>
                    <a:lstStyle/>
                    <a:p>
                      <a:r>
                        <a:rPr lang="nl-NL" sz="1800" dirty="0"/>
                        <a:t>Wat</a:t>
                      </a:r>
                    </a:p>
                  </a:txBody>
                  <a:tcPr marL="82393" marR="82393" marT="45723" marB="45723"/>
                </a:tc>
                <a:tc>
                  <a:txBody>
                    <a:bodyPr/>
                    <a:lstStyle/>
                    <a:p>
                      <a:r>
                        <a:rPr lang="nl-NL" sz="1800" dirty="0"/>
                        <a:t>Wanneer</a:t>
                      </a:r>
                    </a:p>
                  </a:txBody>
                  <a:tcPr marL="82393" marR="82393" marT="45723" marB="45723"/>
                </a:tc>
                <a:extLst>
                  <a:ext uri="{0D108BD9-81ED-4DB2-BD59-A6C34878D82A}">
                    <a16:rowId xmlns:a16="http://schemas.microsoft.com/office/drawing/2014/main" val="10000"/>
                  </a:ext>
                </a:extLst>
              </a:tr>
              <a:tr h="387350">
                <a:tc>
                  <a:txBody>
                    <a:bodyPr/>
                    <a:lstStyle/>
                    <a:p>
                      <a:r>
                        <a:rPr lang="nl-NL" sz="1600" dirty="0"/>
                        <a:t>Registratie</a:t>
                      </a:r>
                      <a:r>
                        <a:rPr lang="nl-NL" sz="1600" baseline="0" dirty="0"/>
                        <a:t> samenwerkingsverband</a:t>
                      </a:r>
                      <a:endParaRPr lang="nl-NL" sz="1600" dirty="0"/>
                    </a:p>
                  </a:txBody>
                  <a:tcPr marL="82393" marR="82393" marT="45723" marB="45723"/>
                </a:tc>
                <a:tc>
                  <a:txBody>
                    <a:bodyPr/>
                    <a:lstStyle/>
                    <a:p>
                      <a:r>
                        <a:rPr lang="nl-NL" sz="1600" dirty="0"/>
                        <a:t>Uiterlijk 31 oktober 2018</a:t>
                      </a:r>
                    </a:p>
                  </a:txBody>
                  <a:tcPr marL="82393" marR="82393" marT="45723" marB="45723"/>
                </a:tc>
                <a:extLst>
                  <a:ext uri="{0D108BD9-81ED-4DB2-BD59-A6C34878D82A}">
                    <a16:rowId xmlns:a16="http://schemas.microsoft.com/office/drawing/2014/main" val="10001"/>
                  </a:ext>
                </a:extLst>
              </a:tr>
              <a:tr h="387350">
                <a:tc>
                  <a:txBody>
                    <a:bodyPr/>
                    <a:lstStyle/>
                    <a:p>
                      <a:r>
                        <a:rPr lang="nl-NL" sz="1600" dirty="0"/>
                        <a:t>Voorschouw conceptplan</a:t>
                      </a:r>
                    </a:p>
                  </a:txBody>
                  <a:tcPr marL="82393" marR="82393" marT="45723" marB="45723"/>
                </a:tc>
                <a:tc>
                  <a:txBody>
                    <a:bodyPr/>
                    <a:lstStyle/>
                    <a:p>
                      <a:r>
                        <a:rPr lang="nl-NL" sz="1600" dirty="0"/>
                        <a:t>Januari en februari 2019</a:t>
                      </a:r>
                    </a:p>
                  </a:txBody>
                  <a:tcPr marL="82393" marR="82393" marT="45723" marB="45723"/>
                </a:tc>
                <a:extLst>
                  <a:ext uri="{0D108BD9-81ED-4DB2-BD59-A6C34878D82A}">
                    <a16:rowId xmlns:a16="http://schemas.microsoft.com/office/drawing/2014/main" val="10002"/>
                  </a:ext>
                </a:extLst>
              </a:tr>
              <a:tr h="387350">
                <a:tc>
                  <a:txBody>
                    <a:bodyPr/>
                    <a:lstStyle/>
                    <a:p>
                      <a:r>
                        <a:rPr lang="nl-NL" sz="1600" dirty="0"/>
                        <a:t>Indienen</a:t>
                      </a:r>
                      <a:r>
                        <a:rPr lang="nl-NL" sz="1600" baseline="0" dirty="0"/>
                        <a:t> aanvraag</a:t>
                      </a:r>
                      <a:endParaRPr lang="nl-NL" sz="1600" dirty="0"/>
                    </a:p>
                  </a:txBody>
                  <a:tcPr marL="82393" marR="82393" marT="45723" marB="45723"/>
                </a:tc>
                <a:tc>
                  <a:txBody>
                    <a:bodyPr/>
                    <a:lstStyle/>
                    <a:p>
                      <a:r>
                        <a:rPr lang="nl-NL" sz="1600" dirty="0"/>
                        <a:t>Uiterlijk 31 maart 2019</a:t>
                      </a:r>
                    </a:p>
                  </a:txBody>
                  <a:tcPr marL="82393" marR="82393" marT="45723" marB="45723"/>
                </a:tc>
                <a:extLst>
                  <a:ext uri="{0D108BD9-81ED-4DB2-BD59-A6C34878D82A}">
                    <a16:rowId xmlns:a16="http://schemas.microsoft.com/office/drawing/2014/main" val="10003"/>
                  </a:ext>
                </a:extLst>
              </a:tr>
              <a:tr h="387350">
                <a:tc>
                  <a:txBody>
                    <a:bodyPr/>
                    <a:lstStyle/>
                    <a:p>
                      <a:r>
                        <a:rPr lang="nl-NL" sz="1600" dirty="0"/>
                        <a:t>Volledigheidstoets</a:t>
                      </a:r>
                    </a:p>
                  </a:txBody>
                  <a:tcPr marL="82393" marR="82393" marT="45723" marB="45723"/>
                </a:tc>
                <a:tc>
                  <a:txBody>
                    <a:bodyPr/>
                    <a:lstStyle/>
                    <a:p>
                      <a:r>
                        <a:rPr lang="nl-NL" sz="1600" dirty="0"/>
                        <a:t>Begin</a:t>
                      </a:r>
                      <a:r>
                        <a:rPr lang="nl-NL" sz="1600" baseline="0" dirty="0"/>
                        <a:t> april 2019</a:t>
                      </a:r>
                      <a:endParaRPr lang="nl-NL" sz="1600" dirty="0"/>
                    </a:p>
                  </a:txBody>
                  <a:tcPr marL="82393" marR="82393" marT="45723" marB="45723"/>
                </a:tc>
                <a:extLst>
                  <a:ext uri="{0D108BD9-81ED-4DB2-BD59-A6C34878D82A}">
                    <a16:rowId xmlns:a16="http://schemas.microsoft.com/office/drawing/2014/main" val="10004"/>
                  </a:ext>
                </a:extLst>
              </a:tr>
              <a:tr h="387350">
                <a:tc>
                  <a:txBody>
                    <a:bodyPr/>
                    <a:lstStyle/>
                    <a:p>
                      <a:r>
                        <a:rPr lang="nl-NL" sz="1600" dirty="0"/>
                        <a:t>Uitslag</a:t>
                      </a:r>
                    </a:p>
                  </a:txBody>
                  <a:tcPr marL="82393" marR="82393" marT="45723" marB="45723"/>
                </a:tc>
                <a:tc>
                  <a:txBody>
                    <a:bodyPr/>
                    <a:lstStyle/>
                    <a:p>
                      <a:r>
                        <a:rPr lang="nl-NL" sz="1600" dirty="0"/>
                        <a:t>Juli 2019</a:t>
                      </a:r>
                    </a:p>
                  </a:txBody>
                  <a:tcPr marL="82393" marR="82393" marT="45723" marB="45723"/>
                </a:tc>
                <a:extLst>
                  <a:ext uri="{0D108BD9-81ED-4DB2-BD59-A6C34878D82A}">
                    <a16:rowId xmlns:a16="http://schemas.microsoft.com/office/drawing/2014/main" val="10005"/>
                  </a:ext>
                </a:extLst>
              </a:tr>
              <a:tr h="387350">
                <a:tc>
                  <a:txBody>
                    <a:bodyPr/>
                    <a:lstStyle/>
                    <a:p>
                      <a:r>
                        <a:rPr lang="nl-NL" sz="1600" dirty="0"/>
                        <a:t>Adviesgesprekken n.a.v. afwijzing</a:t>
                      </a:r>
                    </a:p>
                  </a:txBody>
                  <a:tcPr marL="82393" marR="82393" marT="45723" marB="45723"/>
                </a:tc>
                <a:tc>
                  <a:txBody>
                    <a:bodyPr/>
                    <a:lstStyle/>
                    <a:p>
                      <a:r>
                        <a:rPr lang="nl-NL" sz="1600" dirty="0"/>
                        <a:t>Zomer 2019</a:t>
                      </a:r>
                    </a:p>
                  </a:txBody>
                  <a:tcPr marL="82393" marR="82393" marT="45723" marB="45723"/>
                </a:tc>
                <a:extLst>
                  <a:ext uri="{0D108BD9-81ED-4DB2-BD59-A6C34878D82A}">
                    <a16:rowId xmlns:a16="http://schemas.microsoft.com/office/drawing/2014/main" val="10006"/>
                  </a:ext>
                </a:extLst>
              </a:tr>
              <a:tr h="387350">
                <a:tc>
                  <a:txBody>
                    <a:bodyPr/>
                    <a:lstStyle/>
                    <a:p>
                      <a:r>
                        <a:rPr lang="nl-NL" sz="1600" dirty="0"/>
                        <a:t>Eventuele</a:t>
                      </a:r>
                      <a:r>
                        <a:rPr lang="nl-NL" sz="1600" baseline="0" dirty="0"/>
                        <a:t> h</a:t>
                      </a:r>
                      <a:r>
                        <a:rPr lang="nl-NL" sz="1600" dirty="0"/>
                        <a:t>erindiening</a:t>
                      </a:r>
                    </a:p>
                  </a:txBody>
                  <a:tcPr marL="82393" marR="82393" marT="45723" marB="45723"/>
                </a:tc>
                <a:tc>
                  <a:txBody>
                    <a:bodyPr/>
                    <a:lstStyle/>
                    <a:p>
                      <a:r>
                        <a:rPr lang="nl-NL" sz="1600" dirty="0"/>
                        <a:t>Uiterlijk</a:t>
                      </a:r>
                      <a:r>
                        <a:rPr lang="nl-NL" sz="1600" baseline="0" dirty="0"/>
                        <a:t> 30 september 2019</a:t>
                      </a:r>
                      <a:endParaRPr lang="nl-NL" sz="1600" dirty="0"/>
                    </a:p>
                  </a:txBody>
                  <a:tcPr marL="82393" marR="82393" marT="45723" marB="45723"/>
                </a:tc>
                <a:extLst>
                  <a:ext uri="{0D108BD9-81ED-4DB2-BD59-A6C34878D82A}">
                    <a16:rowId xmlns:a16="http://schemas.microsoft.com/office/drawing/2014/main" val="10007"/>
                  </a:ext>
                </a:extLst>
              </a:tr>
              <a:tr h="387350">
                <a:tc>
                  <a:txBody>
                    <a:bodyPr/>
                    <a:lstStyle/>
                    <a:p>
                      <a:r>
                        <a:rPr lang="nl-NL" sz="1600" dirty="0"/>
                        <a:t>Uitslag herindiening</a:t>
                      </a:r>
                    </a:p>
                  </a:txBody>
                  <a:tcPr marL="82393" marR="82393" marT="45723" marB="45723"/>
                </a:tc>
                <a:tc>
                  <a:txBody>
                    <a:bodyPr/>
                    <a:lstStyle/>
                    <a:p>
                      <a:r>
                        <a:rPr lang="nl-NL" sz="1600" dirty="0"/>
                        <a:t>Eind</a:t>
                      </a:r>
                      <a:r>
                        <a:rPr lang="nl-NL" sz="1600" baseline="0" dirty="0"/>
                        <a:t> 2019</a:t>
                      </a:r>
                      <a:r>
                        <a:rPr lang="nl-NL" sz="1600" dirty="0"/>
                        <a:t> </a:t>
                      </a:r>
                    </a:p>
                  </a:txBody>
                  <a:tcPr marL="82393" marR="82393" marT="45723" marB="45723"/>
                </a:tc>
                <a:extLst>
                  <a:ext uri="{0D108BD9-81ED-4DB2-BD59-A6C34878D82A}">
                    <a16:rowId xmlns:a16="http://schemas.microsoft.com/office/drawing/2014/main" val="10008"/>
                  </a:ext>
                </a:extLst>
              </a:tr>
              <a:tr h="387350">
                <a:tc>
                  <a:txBody>
                    <a:bodyPr/>
                    <a:lstStyle/>
                    <a:p>
                      <a:r>
                        <a:rPr lang="nl-NL" sz="1600" dirty="0"/>
                        <a:t>Betaling</a:t>
                      </a:r>
                      <a:r>
                        <a:rPr lang="nl-NL" sz="1600" baseline="0" dirty="0"/>
                        <a:t> subsidie</a:t>
                      </a:r>
                      <a:endParaRPr lang="nl-NL" sz="1600" dirty="0"/>
                    </a:p>
                  </a:txBody>
                  <a:tcPr marL="82393" marR="82393" marT="45723" marB="45723"/>
                </a:tc>
                <a:tc>
                  <a:txBody>
                    <a:bodyPr/>
                    <a:lstStyle/>
                    <a:p>
                      <a:r>
                        <a:rPr lang="nl-NL" sz="1600" dirty="0"/>
                        <a:t>Januari 2020</a:t>
                      </a:r>
                    </a:p>
                  </a:txBody>
                  <a:tcPr marL="82393" marR="82393" marT="45723" marB="45723"/>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53857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0C5E9C1-2564-4886-A48E-8EFF3EBA13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9512" y="5164667"/>
            <a:ext cx="2375820" cy="997844"/>
          </a:xfrm>
          <a:prstGeom prst="rect">
            <a:avLst/>
          </a:prstGeom>
        </p:spPr>
      </p:pic>
      <p:pic>
        <p:nvPicPr>
          <p:cNvPr id="5" name="Tijdelijke aanduiding voor inhoud 4">
            <a:extLst>
              <a:ext uri="{FF2B5EF4-FFF2-40B4-BE49-F238E27FC236}">
                <a16:creationId xmlns:a16="http://schemas.microsoft.com/office/drawing/2014/main" id="{EBD215C7-F334-BF42-BA3D-5A6A2CF0211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6092" y="365125"/>
            <a:ext cx="6925885" cy="579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60494FDA-9D08-0245-90BA-9181B41E2359}"/>
              </a:ext>
            </a:extLst>
          </p:cNvPr>
          <p:cNvSpPr txBox="1"/>
          <p:nvPr/>
        </p:nvSpPr>
        <p:spPr>
          <a:xfrm>
            <a:off x="363538" y="2030413"/>
            <a:ext cx="5310187" cy="523875"/>
          </a:xfrm>
          <a:prstGeom prst="rect">
            <a:avLst/>
          </a:prstGeom>
          <a:solidFill>
            <a:schemeClr val="bg1">
              <a:lumMod val="95000"/>
            </a:schemeClr>
          </a:solidFill>
          <a:ln w="19050">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nl-NL" sz="2800" dirty="0">
                <a:solidFill>
                  <a:srgbClr val="002060"/>
                </a:solidFill>
              </a:rPr>
              <a:t>www.sterktechniekonderwijs.nl</a:t>
            </a:r>
          </a:p>
        </p:txBody>
      </p:sp>
    </p:spTree>
    <p:extLst>
      <p:ext uri="{BB962C8B-B14F-4D97-AF65-F5344CB8AC3E}">
        <p14:creationId xmlns:p14="http://schemas.microsoft.com/office/powerpoint/2010/main" val="253345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175618553"/>
              </p:ext>
            </p:extLst>
          </p:nvPr>
        </p:nvGraphicFramePr>
        <p:xfrm>
          <a:off x="3125796" y="3429000"/>
          <a:ext cx="7291379" cy="2712720"/>
        </p:xfrm>
        <a:graphic>
          <a:graphicData uri="http://schemas.openxmlformats.org/drawingml/2006/table">
            <a:tbl>
              <a:tblPr firstRow="1" bandRow="1">
                <a:tableStyleId>{5940675A-B579-460E-94D1-54222C63F5DA}</a:tableStyleId>
              </a:tblPr>
              <a:tblGrid>
                <a:gridCol w="673700">
                  <a:extLst>
                    <a:ext uri="{9D8B030D-6E8A-4147-A177-3AD203B41FA5}">
                      <a16:colId xmlns:a16="http://schemas.microsoft.com/office/drawing/2014/main" val="20000"/>
                    </a:ext>
                  </a:extLst>
                </a:gridCol>
                <a:gridCol w="6617679">
                  <a:extLst>
                    <a:ext uri="{9D8B030D-6E8A-4147-A177-3AD203B41FA5}">
                      <a16:colId xmlns:a16="http://schemas.microsoft.com/office/drawing/2014/main" val="20001"/>
                    </a:ext>
                  </a:extLst>
                </a:gridCol>
              </a:tblGrid>
              <a:tr h="472679">
                <a:tc gridSpan="2">
                  <a:txBody>
                    <a:bodyPr/>
                    <a:lstStyle/>
                    <a:p>
                      <a:pPr algn="l">
                        <a:tabLst>
                          <a:tab pos="623888" algn="l"/>
                        </a:tabLst>
                      </a:pPr>
                      <a:r>
                        <a:rPr lang="nl-NL" sz="2800" b="1" dirty="0">
                          <a:solidFill>
                            <a:srgbClr val="C00000"/>
                          </a:solidFill>
                        </a:rPr>
                        <a:t>         </a:t>
                      </a:r>
                      <a:r>
                        <a:rPr lang="nl-NL" sz="3600" b="0" dirty="0">
                          <a:solidFill>
                            <a:srgbClr val="8D1836"/>
                          </a:solidFill>
                          <a:latin typeface="Calibri" panose="020F0502020204030204" pitchFamily="34" charset="0"/>
                        </a:rPr>
                        <a:t>Jacqueline Kerkhoffs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nl-NL"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2679">
                <a:tc>
                  <a:txBody>
                    <a:bodyPr/>
                    <a:lstStyle/>
                    <a:p>
                      <a:r>
                        <a:rPr lang="nl-NL" dirty="0"/>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l-NL" sz="2800" dirty="0"/>
                        <a:t> </a:t>
                      </a:r>
                      <a:r>
                        <a:rPr lang="nl-NL" sz="2800" dirty="0">
                          <a:solidFill>
                            <a:srgbClr val="57626E"/>
                          </a:solidFill>
                          <a:latin typeface="Calibri" panose="020F0502020204030204" pitchFamily="34" charset="0"/>
                        </a:rPr>
                        <a:t>06 10 11 83 41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2679">
                <a:tc>
                  <a:txBody>
                    <a:bodyPr/>
                    <a:lstStyle/>
                    <a:p>
                      <a:endParaRPr lang="nl-N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l-NL" sz="2800" dirty="0"/>
                        <a:t> </a:t>
                      </a:r>
                      <a:r>
                        <a:rPr lang="nl-NL" sz="2800" kern="1200" dirty="0">
                          <a:solidFill>
                            <a:srgbClr val="57626E"/>
                          </a:solidFill>
                          <a:latin typeface="Calibri" panose="020F0502020204030204" pitchFamily="34" charset="0"/>
                          <a:ea typeface="+mn-ea"/>
                          <a:cs typeface="+mn-cs"/>
                        </a:rPr>
                        <a:t>j.kerkhoffs@platformsvmbo.nl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72679">
                <a:tc>
                  <a:txBody>
                    <a:bodyPr/>
                    <a:lstStyle/>
                    <a:p>
                      <a:endParaRPr lang="nl-N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l-NL" sz="2800" dirty="0"/>
                        <a:t> </a:t>
                      </a:r>
                      <a:r>
                        <a:rPr lang="nl-NL" sz="2800" kern="1200" dirty="0">
                          <a:solidFill>
                            <a:srgbClr val="57626E"/>
                          </a:solidFill>
                          <a:latin typeface="Calibri" panose="020F0502020204030204" pitchFamily="34" charset="0"/>
                          <a:ea typeface="+mn-ea"/>
                          <a:cs typeface="+mn-cs"/>
                        </a:rPr>
                        <a:t>http://www.vernieuwingvmbo.nl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72679">
                <a:tc>
                  <a:txBody>
                    <a:bodyPr/>
                    <a:lstStyle/>
                    <a:p>
                      <a:endParaRPr lang="nl-N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l-NL" sz="2800" dirty="0"/>
                        <a:t> </a:t>
                      </a:r>
                      <a:endParaRPr lang="nl-NL" sz="2800" kern="1200" dirty="0">
                        <a:solidFill>
                          <a:srgbClr val="57626E"/>
                        </a:solidFill>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5797" y="4620828"/>
            <a:ext cx="500635" cy="500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5897" y="4105320"/>
            <a:ext cx="452308" cy="45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4821" y="3535842"/>
            <a:ext cx="409611" cy="409611"/>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kstvak 7"/>
          <p:cNvSpPr txBox="1"/>
          <p:nvPr/>
        </p:nvSpPr>
        <p:spPr>
          <a:xfrm>
            <a:off x="1774825" y="1344792"/>
            <a:ext cx="8642350" cy="830997"/>
          </a:xfrm>
          <a:prstGeom prst="rect">
            <a:avLst/>
          </a:prstGeom>
          <a:noFill/>
        </p:spPr>
        <p:txBody>
          <a:bodyPr wrap="square" rtlCol="0">
            <a:spAutoFit/>
          </a:bodyPr>
          <a:lstStyle/>
          <a:p>
            <a:pPr algn="ctr" defTabSz="914353"/>
            <a:r>
              <a:rPr lang="nl-NL" sz="4800" dirty="0">
                <a:solidFill>
                  <a:srgbClr val="002060"/>
                </a:solidFill>
              </a:rPr>
              <a:t>Dank voor uw aandacht!</a:t>
            </a:r>
          </a:p>
        </p:txBody>
      </p:sp>
    </p:spTree>
    <p:custDataLst>
      <p:tags r:id="rId1"/>
    </p:custDataLst>
    <p:extLst>
      <p:ext uri="{BB962C8B-B14F-4D97-AF65-F5344CB8AC3E}">
        <p14:creationId xmlns:p14="http://schemas.microsoft.com/office/powerpoint/2010/main" val="390853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74826" y="947057"/>
            <a:ext cx="8893174" cy="5282295"/>
          </a:xfrm>
        </p:spPr>
        <p:txBody>
          <a:bodyPr>
            <a:normAutofit fontScale="92500" lnSpcReduction="20000"/>
          </a:bodyPr>
          <a:lstStyle/>
          <a:p>
            <a:pPr marL="0" indent="0">
              <a:buNone/>
            </a:pPr>
            <a:r>
              <a:rPr lang="nl-NL" sz="2400" dirty="0"/>
              <a:t>Beroepsgerichte keuzevakken</a:t>
            </a:r>
          </a:p>
          <a:p>
            <a:r>
              <a:rPr lang="nl-NL" sz="2400" dirty="0"/>
              <a:t>15 goedgekeurd, mogen landelijk aangeboden worden</a:t>
            </a:r>
          </a:p>
          <a:p>
            <a:r>
              <a:rPr lang="nl-NL" sz="2400" dirty="0"/>
              <a:t>Aanvragen via DUO: officiële procedure</a:t>
            </a:r>
          </a:p>
          <a:p>
            <a:r>
              <a:rPr lang="nl-NL" sz="2400" dirty="0"/>
              <a:t>Melden bij nieuw vmbo (i.v.m. snelheid)</a:t>
            </a:r>
          </a:p>
          <a:p>
            <a:endParaRPr lang="nl-NL" sz="2400" dirty="0"/>
          </a:p>
          <a:p>
            <a:pPr marL="0" indent="0">
              <a:buNone/>
            </a:pPr>
            <a:r>
              <a:rPr lang="nl-NL" sz="2400" dirty="0"/>
              <a:t>CSPE:</a:t>
            </a:r>
          </a:p>
          <a:p>
            <a:pPr>
              <a:buFontTx/>
              <a:buChar char="-"/>
            </a:pPr>
            <a:r>
              <a:rPr lang="nl-NL" sz="2400" dirty="0"/>
              <a:t>Let op met veranderen van leerweg KB-BB</a:t>
            </a:r>
          </a:p>
          <a:p>
            <a:pPr marL="0" indent="0">
              <a:buNone/>
            </a:pPr>
            <a:r>
              <a:rPr lang="nl-NL" sz="2400" dirty="0"/>
              <a:t>SE:</a:t>
            </a:r>
          </a:p>
          <a:p>
            <a:pPr marL="0" indent="0">
              <a:buNone/>
            </a:pPr>
            <a:r>
              <a:rPr lang="nl-NL" sz="2400" dirty="0"/>
              <a:t>- Duidelijk maken in PTA</a:t>
            </a:r>
          </a:p>
          <a:p>
            <a:pPr>
              <a:buFontTx/>
              <a:buChar char="-"/>
            </a:pPr>
            <a:endParaRPr lang="nl-NL" sz="2400" dirty="0"/>
          </a:p>
          <a:p>
            <a:pPr marL="0" indent="0">
              <a:buNone/>
            </a:pPr>
            <a:r>
              <a:rPr lang="nl-NL" sz="2400" dirty="0"/>
              <a:t>Bevoegdheden</a:t>
            </a:r>
          </a:p>
          <a:p>
            <a:pPr marL="0" indent="0">
              <a:buNone/>
            </a:pPr>
            <a:r>
              <a:rPr lang="nl-NL" sz="2400" dirty="0"/>
              <a:t>-  PIE, MVI geregeld</a:t>
            </a:r>
          </a:p>
          <a:p>
            <a:pPr>
              <a:buFontTx/>
              <a:buChar char="-"/>
            </a:pPr>
            <a:r>
              <a:rPr lang="nl-NL" sz="2400" dirty="0"/>
              <a:t>E&amp;O</a:t>
            </a:r>
          </a:p>
          <a:p>
            <a:pPr>
              <a:buFontTx/>
              <a:buChar char="-"/>
            </a:pPr>
            <a:r>
              <a:rPr lang="nl-NL" sz="2400" dirty="0"/>
              <a:t>Bevoegdheid beroepsgerichte keuzevakken - conversietabel</a:t>
            </a:r>
          </a:p>
        </p:txBody>
      </p:sp>
      <p:sp>
        <p:nvSpPr>
          <p:cNvPr id="4" name="Tekstvak 3"/>
          <p:cNvSpPr txBox="1"/>
          <p:nvPr/>
        </p:nvSpPr>
        <p:spPr>
          <a:xfrm>
            <a:off x="1524000" y="0"/>
            <a:ext cx="9144000" cy="589072"/>
          </a:xfrm>
          <a:prstGeom prst="rect">
            <a:avLst/>
          </a:prstGeom>
          <a:solidFill>
            <a:schemeClr val="tx2">
              <a:lumMod val="60000"/>
              <a:lumOff val="40000"/>
            </a:schemeClr>
          </a:solidFill>
        </p:spPr>
        <p:txBody>
          <a:bodyPr wrap="square" rtlCol="0">
            <a:spAutoFit/>
          </a:bodyPr>
          <a:lstStyle/>
          <a:p>
            <a:pPr algn="ctr">
              <a:lnSpc>
                <a:spcPct val="150000"/>
              </a:lnSpc>
            </a:pPr>
            <a:r>
              <a:rPr lang="nl-NL" sz="2400" b="1" dirty="0">
                <a:solidFill>
                  <a:schemeClr val="bg1"/>
                </a:solidFill>
              </a:rPr>
              <a:t>Vernieuwing beroepsgerichte programma’s vmbo</a:t>
            </a:r>
          </a:p>
        </p:txBody>
      </p:sp>
      <p:sp>
        <p:nvSpPr>
          <p:cNvPr id="7" name="Tekstvak 6">
            <a:extLst>
              <a:ext uri="{FF2B5EF4-FFF2-40B4-BE49-F238E27FC236}">
                <a16:creationId xmlns:a16="http://schemas.microsoft.com/office/drawing/2014/main" id="{DCF365BF-2891-F54E-9952-B69A089DAB1A}"/>
              </a:ext>
            </a:extLst>
          </p:cNvPr>
          <p:cNvSpPr txBox="1"/>
          <p:nvPr/>
        </p:nvSpPr>
        <p:spPr>
          <a:xfrm>
            <a:off x="1524000" y="63703"/>
            <a:ext cx="9144000" cy="461665"/>
          </a:xfrm>
          <a:prstGeom prst="rect">
            <a:avLst/>
          </a:prstGeom>
          <a:solidFill>
            <a:srgbClr val="029CDB"/>
          </a:solidFill>
        </p:spPr>
        <p:txBody>
          <a:bodyPr wrap="square" rtlCol="0" anchor="ctr">
            <a:spAutoFit/>
          </a:bodyPr>
          <a:lstStyle>
            <a:defPPr>
              <a:defRPr lang="nl-NL"/>
            </a:defPPr>
            <a:lvl1pPr algn="ctr">
              <a:lnSpc>
                <a:spcPct val="100000"/>
              </a:lnSpc>
              <a:defRPr sz="2400" b="0">
                <a:solidFill>
                  <a:prstClr val="white"/>
                </a:solidFill>
                <a:latin typeface="Calibri Light" panose="020F0302020204030204" pitchFamily="34" charset="0"/>
              </a:defRPr>
            </a:lvl1pPr>
          </a:lstStyle>
          <a:p>
            <a:r>
              <a:rPr lang="nl-NL" dirty="0">
                <a:latin typeface="Calibri" panose="020F0502020204030204" pitchFamily="34" charset="0"/>
                <a:sym typeface="Futura" charset="0"/>
              </a:rPr>
              <a:t>Stand van zaken Nieuw vmbo</a:t>
            </a:r>
            <a:endParaRPr lang="nl-NL" dirty="0">
              <a:latin typeface="Calibri" panose="020F0502020204030204" pitchFamily="34" charset="0"/>
              <a:sym typeface="Helvetica Light" charset="0"/>
            </a:endParaRPr>
          </a:p>
        </p:txBody>
      </p:sp>
    </p:spTree>
    <p:extLst>
      <p:ext uri="{BB962C8B-B14F-4D97-AF65-F5344CB8AC3E}">
        <p14:creationId xmlns:p14="http://schemas.microsoft.com/office/powerpoint/2010/main" val="22557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5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fade">
                                      <p:cBhvr>
                                        <p:cTn id="6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nagit_PPT31D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387424"/>
            <a:ext cx="9126415" cy="6858000"/>
          </a:xfrm>
          <a:prstGeom prst="rect">
            <a:avLst/>
          </a:prstGeom>
        </p:spPr>
      </p:pic>
      <p:sp>
        <p:nvSpPr>
          <p:cNvPr id="6" name="Ovaal 5"/>
          <p:cNvSpPr/>
          <p:nvPr/>
        </p:nvSpPr>
        <p:spPr>
          <a:xfrm>
            <a:off x="1908544" y="70768"/>
            <a:ext cx="1793881" cy="375920"/>
          </a:xfrm>
          <a:prstGeom prst="ellipse">
            <a:avLst/>
          </a:prstGeom>
          <a:noFill/>
          <a:ln w="38100">
            <a:solidFill>
              <a:schemeClr val="accent6">
                <a:lumMod val="75000"/>
              </a:schemeClr>
            </a:solidFill>
            <a:prstDash val="sys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solidFill>
                <a:prstClr val="black"/>
              </a:solidFill>
            </a:endParaRPr>
          </a:p>
        </p:txBody>
      </p:sp>
      <p:sp>
        <p:nvSpPr>
          <p:cNvPr id="7" name="Tekstvak 6"/>
          <p:cNvSpPr txBox="1"/>
          <p:nvPr/>
        </p:nvSpPr>
        <p:spPr>
          <a:xfrm>
            <a:off x="5205242" y="1013833"/>
            <a:ext cx="5046907" cy="646331"/>
          </a:xfrm>
          <a:prstGeom prst="rect">
            <a:avLst/>
          </a:prstGeom>
          <a:solidFill>
            <a:schemeClr val="bg1">
              <a:lumMod val="95000"/>
            </a:schemeClr>
          </a:solidFill>
          <a:ln w="19050">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sz="3600" dirty="0">
                <a:solidFill>
                  <a:srgbClr val="002060"/>
                </a:solidFill>
              </a:rPr>
              <a:t>www.vernieuwingvmbo.nl</a:t>
            </a:r>
          </a:p>
        </p:txBody>
      </p:sp>
      <p:cxnSp>
        <p:nvCxnSpPr>
          <p:cNvPr id="8" name="Rechte verbindingslijn met pijl 7"/>
          <p:cNvCxnSpPr>
            <a:stCxn id="6" idx="5"/>
            <a:endCxn id="7" idx="1"/>
          </p:cNvCxnSpPr>
          <p:nvPr/>
        </p:nvCxnSpPr>
        <p:spPr>
          <a:xfrm>
            <a:off x="3439717" y="391636"/>
            <a:ext cx="1765525" cy="945362"/>
          </a:xfrm>
          <a:prstGeom prst="straightConnector1">
            <a:avLst/>
          </a:prstGeom>
          <a:noFill/>
          <a:ln w="38100">
            <a:solidFill>
              <a:schemeClr val="accent6">
                <a:lumMod val="75000"/>
              </a:schemeClr>
            </a:solidFill>
            <a:prstDash val="sysDash"/>
            <a:headEnd type="none" w="med" len="med"/>
            <a:tailEnd type="arrow" w="med" len="med"/>
          </a:ln>
          <a:effectLst/>
        </p:spPr>
        <p:style>
          <a:lnRef idx="2">
            <a:schemeClr val="accent6"/>
          </a:lnRef>
          <a:fillRef idx="1">
            <a:schemeClr val="lt1"/>
          </a:fillRef>
          <a:effectRef idx="0">
            <a:schemeClr val="accent6"/>
          </a:effectRef>
          <a:fontRef idx="minor">
            <a:schemeClr val="dk1"/>
          </a:fontRef>
        </p:style>
      </p:cxnSp>
      <p:sp>
        <p:nvSpPr>
          <p:cNvPr id="11" name="Ovaal 10"/>
          <p:cNvSpPr/>
          <p:nvPr/>
        </p:nvSpPr>
        <p:spPr>
          <a:xfrm>
            <a:off x="5338482" y="5949280"/>
            <a:ext cx="1515035" cy="331696"/>
          </a:xfrm>
          <a:prstGeom prst="ellipse">
            <a:avLst/>
          </a:prstGeom>
          <a:noFill/>
          <a:ln w="38100">
            <a:solidFill>
              <a:schemeClr val="accent6">
                <a:lumMod val="75000"/>
              </a:schemeClr>
            </a:solidFill>
            <a:prstDash val="sys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solidFill>
                <a:prstClr val="black"/>
              </a:solidFill>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415" y="-243408"/>
            <a:ext cx="9414121" cy="7101408"/>
          </a:xfrm>
          <a:prstGeom prst="rect">
            <a:avLst/>
          </a:prstGeom>
        </p:spPr>
      </p:pic>
      <p:sp>
        <p:nvSpPr>
          <p:cNvPr id="9" name="Ovaal 8"/>
          <p:cNvSpPr/>
          <p:nvPr/>
        </p:nvSpPr>
        <p:spPr>
          <a:xfrm>
            <a:off x="1755857" y="-155525"/>
            <a:ext cx="1793881" cy="530617"/>
          </a:xfrm>
          <a:prstGeom prst="ellipse">
            <a:avLst/>
          </a:prstGeom>
          <a:noFill/>
          <a:ln w="38100">
            <a:solidFill>
              <a:schemeClr val="accent6">
                <a:lumMod val="75000"/>
              </a:schemeClr>
            </a:solidFill>
            <a:prstDash val="sys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solidFill>
                <a:prstClr val="black"/>
              </a:solidFill>
            </a:endParaRPr>
          </a:p>
        </p:txBody>
      </p:sp>
      <p:cxnSp>
        <p:nvCxnSpPr>
          <p:cNvPr id="10" name="Rechte verbindingslijn met pijl 9"/>
          <p:cNvCxnSpPr/>
          <p:nvPr/>
        </p:nvCxnSpPr>
        <p:spPr>
          <a:xfrm>
            <a:off x="2321442" y="419162"/>
            <a:ext cx="1380982" cy="1061852"/>
          </a:xfrm>
          <a:prstGeom prst="straightConnector1">
            <a:avLst/>
          </a:prstGeom>
          <a:noFill/>
          <a:ln w="38100">
            <a:solidFill>
              <a:schemeClr val="accent6">
                <a:lumMod val="75000"/>
              </a:schemeClr>
            </a:solidFill>
            <a:prstDash val="sysDash"/>
            <a:headEnd type="none" w="med" len="med"/>
            <a:tailEnd type="arrow" w="med" len="med"/>
          </a:ln>
          <a:effectLst/>
        </p:spPr>
        <p:style>
          <a:lnRef idx="2">
            <a:schemeClr val="accent6"/>
          </a:lnRef>
          <a:fillRef idx="1">
            <a:schemeClr val="lt1"/>
          </a:fillRef>
          <a:effectRef idx="0">
            <a:schemeClr val="accent6"/>
          </a:effectRef>
          <a:fontRef idx="minor">
            <a:schemeClr val="dk1"/>
          </a:fontRef>
        </p:style>
      </p:cxnSp>
      <p:sp>
        <p:nvSpPr>
          <p:cNvPr id="13" name="Tekstvak 12"/>
          <p:cNvSpPr txBox="1"/>
          <p:nvPr/>
        </p:nvSpPr>
        <p:spPr>
          <a:xfrm>
            <a:off x="3794392" y="1407365"/>
            <a:ext cx="5046907" cy="646331"/>
          </a:xfrm>
          <a:prstGeom prst="rect">
            <a:avLst/>
          </a:prstGeom>
          <a:solidFill>
            <a:schemeClr val="bg1">
              <a:lumMod val="95000"/>
            </a:schemeClr>
          </a:solidFill>
          <a:ln w="19050">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nl-NL" sz="3600" dirty="0">
                <a:solidFill>
                  <a:srgbClr val="002060"/>
                </a:solidFill>
              </a:rPr>
              <a:t>www.nieuwvmbo.nl</a:t>
            </a:r>
          </a:p>
        </p:txBody>
      </p:sp>
    </p:spTree>
    <p:extLst>
      <p:ext uri="{BB962C8B-B14F-4D97-AF65-F5344CB8AC3E}">
        <p14:creationId xmlns:p14="http://schemas.microsoft.com/office/powerpoint/2010/main" val="374414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750"/>
                                        <p:tgtEl>
                                          <p:spTgt spid="11"/>
                                        </p:tgtEl>
                                      </p:cBhvr>
                                    </p:animEffect>
                                  </p:childTnLst>
                                </p:cTn>
                              </p:par>
                            </p:childTnLst>
                          </p:cTn>
                        </p:par>
                        <p:par>
                          <p:cTn id="25" fill="hold">
                            <p:stCondLst>
                              <p:cond delay="750"/>
                            </p:stCondLst>
                            <p:childTnLst>
                              <p:par>
                                <p:cTn id="26" presetID="21"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1000"/>
                                        <p:tgtEl>
                                          <p:spTgt spid="9"/>
                                        </p:tgtEl>
                                      </p:cBhvr>
                                    </p:animEffect>
                                  </p:childTnLst>
                                </p:cTn>
                              </p:par>
                            </p:childTnLst>
                          </p:cTn>
                        </p:par>
                        <p:par>
                          <p:cTn id="29" fill="hold">
                            <p:stCondLst>
                              <p:cond delay="175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225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9"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lstStyle/>
          <a:p>
            <a:endParaRPr lang="nl-NL" dirty="0"/>
          </a:p>
        </p:txBody>
      </p:sp>
      <p:sp>
        <p:nvSpPr>
          <p:cNvPr id="3" name="Ondertitel 2"/>
          <p:cNvSpPr>
            <a:spLocks noGrp="1"/>
          </p:cNvSpPr>
          <p:nvPr>
            <p:ph type="subTitle" idx="1"/>
          </p:nvPr>
        </p:nvSpPr>
        <p:spPr>
          <a:xfrm>
            <a:off x="2895600" y="4667251"/>
            <a:ext cx="6400800" cy="1438275"/>
          </a:xfrm>
        </p:spPr>
        <p:txBody>
          <a:bodyPr>
            <a:normAutofit/>
          </a:bodyPr>
          <a:lstStyle/>
          <a:p>
            <a:r>
              <a:rPr lang="nl-NL" sz="2800" dirty="0"/>
              <a:t>www.sterkberoepsonderwijs.nl</a:t>
            </a:r>
          </a:p>
          <a:p>
            <a:endParaRPr lang="nl-NL" sz="1600" dirty="0"/>
          </a:p>
        </p:txBody>
      </p:sp>
      <p:pic>
        <p:nvPicPr>
          <p:cNvPr id="10" name="Afbeelding 9" descr="C:\Users\Jacqueline\Dropbox\2008 SPV\1 Sterk beroepsonderwijs\logo\Sterk Beroepsonderwijs logo.jpg">
            <a:extLst>
              <a:ext uri="{FF2B5EF4-FFF2-40B4-BE49-F238E27FC236}">
                <a16:creationId xmlns:a16="http://schemas.microsoft.com/office/drawing/2014/main" id="{812FB672-4FC8-7846-9487-F5F6ED1B9F6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362744"/>
            <a:ext cx="5682433" cy="3906837"/>
          </a:xfrm>
          <a:prstGeom prst="rect">
            <a:avLst/>
          </a:prstGeom>
          <a:noFill/>
          <a:ln>
            <a:noFill/>
          </a:ln>
        </p:spPr>
      </p:pic>
      <p:pic>
        <p:nvPicPr>
          <p:cNvPr id="1025" name="Picture 1" descr="page1image3673552">
            <a:extLst>
              <a:ext uri="{FF2B5EF4-FFF2-40B4-BE49-F238E27FC236}">
                <a16:creationId xmlns:a16="http://schemas.microsoft.com/office/drawing/2014/main" id="{EEFA87C6-6883-1445-A76F-534CCC2AF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890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0E028BD1-9C2C-2644-ABC5-769BAD2E3611}"/>
              </a:ext>
            </a:extLst>
          </p:cNvPr>
          <p:cNvPicPr>
            <a:picLocks noChangeAspect="1"/>
          </p:cNvPicPr>
          <p:nvPr/>
        </p:nvPicPr>
        <p:blipFill>
          <a:blip r:embed="rId5"/>
          <a:stretch>
            <a:fillRect/>
          </a:stretch>
        </p:blipFill>
        <p:spPr>
          <a:xfrm>
            <a:off x="1524000" y="0"/>
            <a:ext cx="9144000" cy="6858000"/>
          </a:xfrm>
          <a:prstGeom prst="rect">
            <a:avLst/>
          </a:prstGeom>
        </p:spPr>
      </p:pic>
    </p:spTree>
    <p:extLst>
      <p:ext uri="{BB962C8B-B14F-4D97-AF65-F5344CB8AC3E}">
        <p14:creationId xmlns:p14="http://schemas.microsoft.com/office/powerpoint/2010/main" val="3465963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1">
            <a:extLst>
              <a:ext uri="{FF2B5EF4-FFF2-40B4-BE49-F238E27FC236}">
                <a16:creationId xmlns:a16="http://schemas.microsoft.com/office/drawing/2014/main" id="{0D4E0FD4-3331-1A43-B8B4-91C5AA940B0E}"/>
              </a:ext>
            </a:extLst>
          </p:cNvPr>
          <p:cNvSpPr>
            <a:spLocks noGrp="1" noChangeArrowheads="1"/>
          </p:cNvSpPr>
          <p:nvPr>
            <p:ph type="title"/>
          </p:nvPr>
        </p:nvSpPr>
        <p:spPr/>
        <p:txBody>
          <a:bodyPr>
            <a:normAutofit fontScale="90000"/>
          </a:bodyPr>
          <a:lstStyle/>
          <a:p>
            <a:pPr algn="ct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br>
              <a:rPr lang="nl-NL" sz="2800" b="1" dirty="0"/>
            </a:br>
            <a:br>
              <a:rPr lang="nl-NL" sz="2800" b="1" dirty="0"/>
            </a:br>
            <a:br>
              <a:rPr lang="nl-NL" sz="2800" b="1" dirty="0"/>
            </a:br>
            <a:br>
              <a:rPr lang="nl-NL" sz="2800" b="1" dirty="0"/>
            </a:br>
            <a:br>
              <a:rPr lang="nl-NL" sz="2800" b="1" dirty="0"/>
            </a:br>
            <a:br>
              <a:rPr lang="nl-NL" sz="2800" b="1" dirty="0"/>
            </a:br>
            <a:br>
              <a:rPr lang="nl-NL" sz="2800" b="1" dirty="0"/>
            </a:br>
            <a:br>
              <a:rPr lang="nl-NL" sz="2800" b="1" dirty="0"/>
            </a:br>
            <a:br>
              <a:rPr lang="nl-NL" sz="2800" b="1" dirty="0"/>
            </a:br>
            <a:br>
              <a:rPr lang="nl-NL" sz="2800" b="1" dirty="0"/>
            </a:br>
            <a:r>
              <a:rPr lang="nl-NL" sz="3600" b="1" dirty="0"/>
              <a:t>Sterk beroepsonderwijs  vmbo-mbo</a:t>
            </a:r>
            <a:br>
              <a:rPr lang="nl-NL" sz="3600" b="1" dirty="0"/>
            </a:br>
            <a:br>
              <a:rPr lang="nl-NL" sz="3600" b="1" dirty="0"/>
            </a:br>
            <a:r>
              <a:rPr lang="nl-NL" sz="3100" b="1" i="1" dirty="0"/>
              <a:t>Ambitie</a:t>
            </a:r>
            <a:br>
              <a:rPr lang="nl-NL" sz="2000" b="1" i="1" dirty="0"/>
            </a:br>
            <a:r>
              <a:rPr lang="nl-NL" sz="2200" dirty="0"/>
              <a:t>Vmbo-mbo</a:t>
            </a:r>
            <a:r>
              <a:rPr lang="nl-NL" sz="2200" i="1" dirty="0"/>
              <a:t> </a:t>
            </a:r>
            <a:r>
              <a:rPr lang="nl-NL" sz="2200" dirty="0"/>
              <a:t>beroepsonderwijs  wordt erkend als onderwijs met perspectief, </a:t>
            </a:r>
            <a:br>
              <a:rPr lang="nl-NL" sz="2200" dirty="0"/>
            </a:br>
            <a:r>
              <a:rPr lang="nl-NL" sz="2200" dirty="0"/>
              <a:t>dat ruimte biedt voor verschillen  </a:t>
            </a:r>
            <a:br>
              <a:rPr lang="nl-NL" sz="2200" dirty="0"/>
            </a:br>
            <a:r>
              <a:rPr lang="nl-NL" sz="2200" dirty="0"/>
              <a:t>en dat trots op praktijkgericht  leren  uitstraalt.</a:t>
            </a:r>
            <a:br>
              <a:rPr lang="nl-NL" sz="2200" dirty="0"/>
            </a:br>
            <a:br>
              <a:rPr lang="nl-NL" sz="2200" dirty="0"/>
            </a:br>
            <a:br>
              <a:rPr lang="nl-NL" sz="2000" b="1" dirty="0"/>
            </a:br>
            <a:br>
              <a:rPr lang="nl-NL" sz="2000" b="1" dirty="0"/>
            </a:br>
            <a:br>
              <a:rPr lang="nl-NL" sz="2800" dirty="0"/>
            </a:br>
            <a:endParaRPr lang="nl-NL" sz="2800" i="1" dirty="0"/>
          </a:p>
        </p:txBody>
      </p:sp>
      <p:sp>
        <p:nvSpPr>
          <p:cNvPr id="3075" name="Tijdelijke aanduiding voor dianummer 3">
            <a:extLst>
              <a:ext uri="{FF2B5EF4-FFF2-40B4-BE49-F238E27FC236}">
                <a16:creationId xmlns:a16="http://schemas.microsoft.com/office/drawing/2014/main" id="{82804FC5-9DBE-F742-972B-1EF7E5C06076}"/>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p>
            <a:fld id="{8059E173-89B7-4443-868E-8CC969871BD7}" type="slidenum">
              <a:rPr lang="nl-NL" altLang="nl-NL"/>
              <a:pPr/>
              <a:t>5</a:t>
            </a:fld>
            <a:endParaRPr lang="nl-NL" altLang="nl-NL"/>
          </a:p>
        </p:txBody>
      </p:sp>
      <p:pic>
        <p:nvPicPr>
          <p:cNvPr id="3077" name="Picture 2">
            <a:extLst>
              <a:ext uri="{FF2B5EF4-FFF2-40B4-BE49-F238E27FC236}">
                <a16:creationId xmlns:a16="http://schemas.microsoft.com/office/drawing/2014/main" id="{DACD1599-EB8C-1247-B245-0601DBA56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3367088"/>
            <a:ext cx="4205288"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126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B90AF-961E-1347-BF56-9D11BA7F4CE6}"/>
              </a:ext>
            </a:extLst>
          </p:cNvPr>
          <p:cNvSpPr>
            <a:spLocks noGrp="1"/>
          </p:cNvSpPr>
          <p:nvPr>
            <p:ph type="title"/>
          </p:nvPr>
        </p:nvSpPr>
        <p:spPr>
          <a:xfrm>
            <a:off x="1970088" y="115888"/>
            <a:ext cx="7620000" cy="1143000"/>
          </a:xfrm>
        </p:spPr>
        <p:txBody>
          <a:bodyPr/>
          <a:lstStyle/>
          <a:p>
            <a:pPr>
              <a:defRPr/>
            </a:pPr>
            <a:r>
              <a:rPr lang="nl-NL" sz="3600" dirty="0"/>
              <a:t>De ambitie van het programma wordt gerealiseerd door:</a:t>
            </a:r>
          </a:p>
        </p:txBody>
      </p:sp>
      <p:graphicFrame>
        <p:nvGraphicFramePr>
          <p:cNvPr id="6" name="Tijdelijke aanduiding voor inhoud 5">
            <a:extLst>
              <a:ext uri="{FF2B5EF4-FFF2-40B4-BE49-F238E27FC236}">
                <a16:creationId xmlns:a16="http://schemas.microsoft.com/office/drawing/2014/main" id="{3BD4CD92-5344-3A42-AB30-C0ED8B951F4C}"/>
              </a:ext>
            </a:extLst>
          </p:cNvPr>
          <p:cNvGraphicFramePr>
            <a:graphicFrameLocks noGrp="1"/>
          </p:cNvGraphicFramePr>
          <p:nvPr>
            <p:ph idx="1"/>
          </p:nvPr>
        </p:nvGraphicFramePr>
        <p:xfrm>
          <a:off x="1919536" y="1340768"/>
          <a:ext cx="7649914" cy="4648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8" name="Tijdelijke aanduiding voor dianummer 3">
            <a:extLst>
              <a:ext uri="{FF2B5EF4-FFF2-40B4-BE49-F238E27FC236}">
                <a16:creationId xmlns:a16="http://schemas.microsoft.com/office/drawing/2014/main" id="{87B25D52-4400-A24E-9F88-067072CCD3A4}"/>
              </a:ext>
            </a:extLst>
          </p:cNvPr>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p>
            <a:fld id="{C4231BD9-850F-1845-9C17-E99C45296957}" type="slidenum">
              <a:rPr lang="nl-NL" altLang="nl-NL"/>
              <a:pPr/>
              <a:t>6</a:t>
            </a:fld>
            <a:endParaRPr lang="nl-NL" altLang="nl-NL"/>
          </a:p>
        </p:txBody>
      </p:sp>
      <p:sp>
        <p:nvSpPr>
          <p:cNvPr id="6149" name="Tekstvak 6">
            <a:extLst>
              <a:ext uri="{FF2B5EF4-FFF2-40B4-BE49-F238E27FC236}">
                <a16:creationId xmlns:a16="http://schemas.microsoft.com/office/drawing/2014/main" id="{2AF9972D-8467-0540-884D-186B69CBF837}"/>
              </a:ext>
            </a:extLst>
          </p:cNvPr>
          <p:cNvSpPr txBox="1">
            <a:spLocks noChangeArrowheads="1"/>
          </p:cNvSpPr>
          <p:nvPr/>
        </p:nvSpPr>
        <p:spPr bwMode="auto">
          <a:xfrm>
            <a:off x="2495550" y="5589588"/>
            <a:ext cx="7073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l-NL" altLang="nl-NL" sz="2000">
                <a:solidFill>
                  <a:schemeClr val="tx2"/>
                </a:solidFill>
              </a:rPr>
              <a:t>Doorsnijdende programmalijn: communicatie  (4)</a:t>
            </a:r>
          </a:p>
        </p:txBody>
      </p:sp>
    </p:spTree>
    <p:extLst>
      <p:ext uri="{BB962C8B-B14F-4D97-AF65-F5344CB8AC3E}">
        <p14:creationId xmlns:p14="http://schemas.microsoft.com/office/powerpoint/2010/main" val="170269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74826" y="1322614"/>
            <a:ext cx="8740774" cy="4906738"/>
          </a:xfrm>
        </p:spPr>
        <p:txBody>
          <a:bodyPr>
            <a:normAutofit/>
          </a:bodyPr>
          <a:lstStyle/>
          <a:p>
            <a:pPr marL="0" indent="0">
              <a:buNone/>
            </a:pPr>
            <a:r>
              <a:rPr lang="nl-NL" sz="2400" dirty="0"/>
              <a:t>3 varianten van doorlopende leerroutes:</a:t>
            </a:r>
          </a:p>
          <a:p>
            <a:pPr>
              <a:buFontTx/>
              <a:buChar char="-"/>
            </a:pPr>
            <a:r>
              <a:rPr lang="nl-NL" sz="2400" dirty="0"/>
              <a:t>regulier: eerst vmbo dan mbo</a:t>
            </a:r>
          </a:p>
          <a:p>
            <a:pPr>
              <a:buFontTx/>
              <a:buChar char="-"/>
            </a:pPr>
            <a:r>
              <a:rPr lang="nl-NL" sz="2400" dirty="0"/>
              <a:t>Doorlopen leerroute naar alle niveaus mbo: in 3 jaar examen vmbo (leerjaar 3 en 4 vmbo en 1 mbo)</a:t>
            </a:r>
          </a:p>
          <a:p>
            <a:pPr>
              <a:buFontTx/>
              <a:buChar char="-"/>
            </a:pPr>
            <a:r>
              <a:rPr lang="nl-NL" sz="2400" dirty="0"/>
              <a:t>Doorlopende leerroute vmbo-</a:t>
            </a:r>
            <a:r>
              <a:rPr lang="nl-NL" sz="2400" dirty="0" err="1"/>
              <a:t>bb</a:t>
            </a:r>
            <a:r>
              <a:rPr lang="nl-NL" sz="2400" dirty="0"/>
              <a:t> – mbo 2 zonder examen vmbo</a:t>
            </a:r>
          </a:p>
          <a:p>
            <a:pPr>
              <a:buFontTx/>
              <a:buChar char="-"/>
            </a:pPr>
            <a:endParaRPr lang="nl-NL" sz="2400" dirty="0"/>
          </a:p>
          <a:p>
            <a:pPr marL="0" indent="0">
              <a:buNone/>
            </a:pPr>
            <a:r>
              <a:rPr lang="nl-NL" sz="2400" dirty="0"/>
              <a:t>Eén team met daarin bevoegdheden voor alle onderdelen</a:t>
            </a:r>
          </a:p>
          <a:p>
            <a:pPr marL="0" indent="0">
              <a:buNone/>
            </a:pPr>
            <a:endParaRPr lang="nl-NL" sz="2400" dirty="0"/>
          </a:p>
          <a:p>
            <a:pPr marL="0" indent="0">
              <a:buNone/>
            </a:pPr>
            <a:r>
              <a:rPr lang="nl-NL" sz="2400" dirty="0"/>
              <a:t>Invoering nieuwe wet: schooljaar 2020-2021</a:t>
            </a:r>
          </a:p>
        </p:txBody>
      </p:sp>
      <p:sp>
        <p:nvSpPr>
          <p:cNvPr id="4" name="Tekstvak 3"/>
          <p:cNvSpPr txBox="1"/>
          <p:nvPr/>
        </p:nvSpPr>
        <p:spPr>
          <a:xfrm>
            <a:off x="1524000" y="0"/>
            <a:ext cx="9144000" cy="589072"/>
          </a:xfrm>
          <a:prstGeom prst="rect">
            <a:avLst/>
          </a:prstGeom>
          <a:solidFill>
            <a:schemeClr val="tx2">
              <a:lumMod val="60000"/>
              <a:lumOff val="40000"/>
            </a:schemeClr>
          </a:solidFill>
        </p:spPr>
        <p:txBody>
          <a:bodyPr wrap="square" rtlCol="0">
            <a:spAutoFit/>
          </a:bodyPr>
          <a:lstStyle/>
          <a:p>
            <a:pPr algn="ctr">
              <a:lnSpc>
                <a:spcPct val="150000"/>
              </a:lnSpc>
            </a:pPr>
            <a:r>
              <a:rPr lang="nl-NL" sz="2400" b="1" dirty="0">
                <a:solidFill>
                  <a:schemeClr val="bg1"/>
                </a:solidFill>
              </a:rPr>
              <a:t>Vernieuwing beroepsgerichte programma’s vmbo</a:t>
            </a:r>
          </a:p>
        </p:txBody>
      </p:sp>
      <p:sp>
        <p:nvSpPr>
          <p:cNvPr id="6" name="Tekstvak 5">
            <a:extLst>
              <a:ext uri="{FF2B5EF4-FFF2-40B4-BE49-F238E27FC236}">
                <a16:creationId xmlns:a16="http://schemas.microsoft.com/office/drawing/2014/main" id="{6F0AEC3C-D85E-E443-B064-E2C9B55D3FED}"/>
              </a:ext>
            </a:extLst>
          </p:cNvPr>
          <p:cNvSpPr txBox="1"/>
          <p:nvPr/>
        </p:nvSpPr>
        <p:spPr>
          <a:xfrm>
            <a:off x="1524000" y="63703"/>
            <a:ext cx="9144000" cy="461665"/>
          </a:xfrm>
          <a:prstGeom prst="rect">
            <a:avLst/>
          </a:prstGeom>
          <a:solidFill>
            <a:srgbClr val="029CDB"/>
          </a:solidFill>
        </p:spPr>
        <p:txBody>
          <a:bodyPr wrap="square" rtlCol="0" anchor="ctr">
            <a:spAutoFit/>
          </a:bodyPr>
          <a:lstStyle>
            <a:defPPr>
              <a:defRPr lang="nl-NL"/>
            </a:defPPr>
            <a:lvl1pPr algn="ctr">
              <a:lnSpc>
                <a:spcPct val="100000"/>
              </a:lnSpc>
              <a:defRPr sz="2400" b="0">
                <a:solidFill>
                  <a:prstClr val="white"/>
                </a:solidFill>
                <a:latin typeface="Calibri Light" panose="020F0302020204030204" pitchFamily="34" charset="0"/>
              </a:defRPr>
            </a:lvl1pPr>
          </a:lstStyle>
          <a:p>
            <a:r>
              <a:rPr lang="nl-NL" dirty="0">
                <a:latin typeface="Calibri" panose="020F0502020204030204" pitchFamily="34" charset="0"/>
                <a:sym typeface="Futura" charset="0"/>
              </a:rPr>
              <a:t>Wetsvoorstel vmbo-mbo</a:t>
            </a:r>
            <a:endParaRPr lang="nl-NL" dirty="0">
              <a:latin typeface="Calibri" panose="020F0502020204030204" pitchFamily="34" charset="0"/>
              <a:sym typeface="Helvetica Light" charset="0"/>
            </a:endParaRPr>
          </a:p>
        </p:txBody>
      </p:sp>
    </p:spTree>
    <p:extLst>
      <p:ext uri="{BB962C8B-B14F-4D97-AF65-F5344CB8AC3E}">
        <p14:creationId xmlns:p14="http://schemas.microsoft.com/office/powerpoint/2010/main" val="6127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74826" y="1322614"/>
            <a:ext cx="8740774" cy="4906738"/>
          </a:xfrm>
        </p:spPr>
        <p:txBody>
          <a:bodyPr>
            <a:normAutofit/>
          </a:bodyPr>
          <a:lstStyle/>
          <a:p>
            <a:pPr marL="457200" lvl="1" indent="0">
              <a:buNone/>
            </a:pPr>
            <a:r>
              <a:rPr lang="nl-NL" sz="2000" dirty="0"/>
              <a:t>Eén leerweg in plaats van gl en tl apart</a:t>
            </a:r>
          </a:p>
          <a:p>
            <a:pPr marL="457200" lvl="1" indent="0">
              <a:buNone/>
            </a:pPr>
            <a:r>
              <a:rPr lang="nl-NL" sz="2000" dirty="0"/>
              <a:t>Praktijkgerichte component voor alle leerlingen:</a:t>
            </a:r>
          </a:p>
          <a:p>
            <a:pPr marL="457200" lvl="1" indent="0">
              <a:buNone/>
            </a:pPr>
            <a:r>
              <a:rPr lang="nl-NL" sz="2000" dirty="0"/>
              <a:t>Advies:  </a:t>
            </a:r>
          </a:p>
          <a:p>
            <a:pPr lvl="1">
              <a:buFontTx/>
              <a:buChar char="-"/>
            </a:pPr>
            <a:r>
              <a:rPr lang="nl-NL" sz="2000" dirty="0"/>
              <a:t>4 uur per week</a:t>
            </a:r>
          </a:p>
          <a:p>
            <a:pPr lvl="1">
              <a:buFontTx/>
              <a:buChar char="-"/>
            </a:pPr>
            <a:r>
              <a:rPr lang="nl-NL" sz="2000" dirty="0"/>
              <a:t>Keuzevrijheid voor leerlingen én scholen</a:t>
            </a:r>
          </a:p>
          <a:p>
            <a:pPr lvl="1">
              <a:buFontTx/>
              <a:buChar char="-"/>
            </a:pPr>
            <a:r>
              <a:rPr lang="nl-NL" sz="2000" dirty="0"/>
              <a:t>Beroepsgerichte programma’s GL en T&amp;T zijn voorbeelden</a:t>
            </a:r>
          </a:p>
          <a:p>
            <a:pPr lvl="1">
              <a:buFontTx/>
              <a:buChar char="-"/>
            </a:pPr>
            <a:r>
              <a:rPr lang="nl-NL" sz="2000" dirty="0"/>
              <a:t>Meetellen bij slaag- zakregeling</a:t>
            </a:r>
          </a:p>
          <a:p>
            <a:pPr lvl="1">
              <a:buFontTx/>
              <a:buChar char="-"/>
            </a:pPr>
            <a:r>
              <a:rPr lang="nl-NL" sz="2000" dirty="0"/>
              <a:t>Afsluiten met SE</a:t>
            </a:r>
          </a:p>
          <a:p>
            <a:pPr lvl="1">
              <a:buFontTx/>
              <a:buChar char="-"/>
            </a:pPr>
            <a:endParaRPr lang="nl-NL" sz="2000" dirty="0"/>
          </a:p>
          <a:p>
            <a:pPr marL="457200" lvl="1" indent="0">
              <a:buNone/>
            </a:pPr>
            <a:r>
              <a:rPr lang="nl-NL" sz="2000" dirty="0"/>
              <a:t>Invoering vraag om wetswijzigingen: streven 2024</a:t>
            </a:r>
          </a:p>
          <a:p>
            <a:pPr marL="457200" lvl="1" indent="0">
              <a:buNone/>
            </a:pPr>
            <a:endParaRPr lang="nl-NL" sz="2000" dirty="0"/>
          </a:p>
          <a:p>
            <a:pPr marL="457200" lvl="1" indent="0">
              <a:buNone/>
            </a:pPr>
            <a:r>
              <a:rPr lang="nl-NL" sz="2000" dirty="0"/>
              <a:t>Pilots voor invoering: hou website in de gaten</a:t>
            </a:r>
          </a:p>
          <a:p>
            <a:pPr marL="457200" lvl="1" indent="0">
              <a:buNone/>
            </a:pPr>
            <a:endParaRPr lang="nl-NL" sz="2000" dirty="0"/>
          </a:p>
        </p:txBody>
      </p:sp>
      <p:sp>
        <p:nvSpPr>
          <p:cNvPr id="4" name="Tekstvak 3"/>
          <p:cNvSpPr txBox="1"/>
          <p:nvPr/>
        </p:nvSpPr>
        <p:spPr>
          <a:xfrm>
            <a:off x="1524000" y="0"/>
            <a:ext cx="9144000" cy="589072"/>
          </a:xfrm>
          <a:prstGeom prst="rect">
            <a:avLst/>
          </a:prstGeom>
          <a:solidFill>
            <a:schemeClr val="tx2">
              <a:lumMod val="60000"/>
              <a:lumOff val="40000"/>
            </a:schemeClr>
          </a:solidFill>
        </p:spPr>
        <p:txBody>
          <a:bodyPr wrap="square" rtlCol="0">
            <a:spAutoFit/>
          </a:bodyPr>
          <a:lstStyle/>
          <a:p>
            <a:pPr algn="ctr">
              <a:lnSpc>
                <a:spcPct val="150000"/>
              </a:lnSpc>
            </a:pPr>
            <a:r>
              <a:rPr lang="nl-NL" sz="2400" b="1" dirty="0">
                <a:solidFill>
                  <a:schemeClr val="bg1"/>
                </a:solidFill>
              </a:rPr>
              <a:t>Vernieuwing beroepsgerichte programma’s vmbo</a:t>
            </a:r>
          </a:p>
        </p:txBody>
      </p:sp>
      <p:sp>
        <p:nvSpPr>
          <p:cNvPr id="6" name="Tekstvak 5">
            <a:extLst>
              <a:ext uri="{FF2B5EF4-FFF2-40B4-BE49-F238E27FC236}">
                <a16:creationId xmlns:a16="http://schemas.microsoft.com/office/drawing/2014/main" id="{6F0AEC3C-D85E-E443-B064-E2C9B55D3FED}"/>
              </a:ext>
            </a:extLst>
          </p:cNvPr>
          <p:cNvSpPr txBox="1"/>
          <p:nvPr/>
        </p:nvSpPr>
        <p:spPr>
          <a:xfrm>
            <a:off x="1524000" y="63703"/>
            <a:ext cx="9144000" cy="461665"/>
          </a:xfrm>
          <a:prstGeom prst="rect">
            <a:avLst/>
          </a:prstGeom>
          <a:solidFill>
            <a:srgbClr val="029CDB"/>
          </a:solidFill>
        </p:spPr>
        <p:txBody>
          <a:bodyPr wrap="square" rtlCol="0" anchor="ctr">
            <a:spAutoFit/>
          </a:bodyPr>
          <a:lstStyle>
            <a:defPPr>
              <a:defRPr lang="nl-NL"/>
            </a:defPPr>
            <a:lvl1pPr algn="ctr">
              <a:lnSpc>
                <a:spcPct val="100000"/>
              </a:lnSpc>
              <a:defRPr sz="2400" b="0">
                <a:solidFill>
                  <a:prstClr val="white"/>
                </a:solidFill>
                <a:latin typeface="Calibri Light" panose="020F0302020204030204" pitchFamily="34" charset="0"/>
              </a:defRPr>
            </a:lvl1pPr>
          </a:lstStyle>
          <a:p>
            <a:r>
              <a:rPr lang="nl-NL" dirty="0">
                <a:latin typeface="Calibri" panose="020F0502020204030204" pitchFamily="34" charset="0"/>
                <a:sym typeface="Futura" charset="0"/>
              </a:rPr>
              <a:t>Nieuwe leerweg GL-TL</a:t>
            </a:r>
            <a:endParaRPr lang="nl-NL" dirty="0">
              <a:latin typeface="Calibri" panose="020F0502020204030204" pitchFamily="34" charset="0"/>
              <a:sym typeface="Helvetica Light" charset="0"/>
            </a:endParaRPr>
          </a:p>
        </p:txBody>
      </p:sp>
    </p:spTree>
    <p:extLst>
      <p:ext uri="{BB962C8B-B14F-4D97-AF65-F5344CB8AC3E}">
        <p14:creationId xmlns:p14="http://schemas.microsoft.com/office/powerpoint/2010/main" val="10038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74826" y="1322614"/>
            <a:ext cx="8740774" cy="4906738"/>
          </a:xfrm>
        </p:spPr>
        <p:txBody>
          <a:bodyPr>
            <a:normAutofit/>
          </a:bodyPr>
          <a:lstStyle/>
          <a:p>
            <a:pPr marL="0" indent="0">
              <a:buNone/>
            </a:pPr>
            <a:r>
              <a:rPr lang="nl-NL" sz="2400" dirty="0"/>
              <a:t>Eind kalenderjaar advies aan OCW over:</a:t>
            </a:r>
          </a:p>
          <a:p>
            <a:r>
              <a:rPr lang="nl-NL" sz="2400" dirty="0"/>
              <a:t>Inhoud praktijkgerichte component</a:t>
            </a:r>
          </a:p>
          <a:p>
            <a:r>
              <a:rPr lang="nl-NL" sz="2400" dirty="0"/>
              <a:t>Plaats in het curriculum: zelfstandig of niet?</a:t>
            </a:r>
          </a:p>
          <a:p>
            <a:r>
              <a:rPr lang="nl-NL" sz="2400" dirty="0"/>
              <a:t>Afsluiting van praktijkgerichte component?</a:t>
            </a:r>
          </a:p>
          <a:p>
            <a:endParaRPr lang="nl-NL" sz="2400" dirty="0"/>
          </a:p>
          <a:p>
            <a:pPr marL="0" indent="0">
              <a:buNone/>
            </a:pPr>
            <a:r>
              <a:rPr lang="nl-NL" sz="2400" dirty="0"/>
              <a:t>Proces:</a:t>
            </a:r>
          </a:p>
          <a:p>
            <a:r>
              <a:rPr lang="nl-NL" sz="2400" dirty="0"/>
              <a:t>Gesprekken met stakeholders, waaronder mbo raad</a:t>
            </a:r>
          </a:p>
          <a:p>
            <a:r>
              <a:rPr lang="nl-NL" sz="2400" dirty="0"/>
              <a:t>Nov/dec consultatie veld</a:t>
            </a:r>
          </a:p>
        </p:txBody>
      </p:sp>
      <p:sp>
        <p:nvSpPr>
          <p:cNvPr id="4" name="Tekstvak 3"/>
          <p:cNvSpPr txBox="1"/>
          <p:nvPr/>
        </p:nvSpPr>
        <p:spPr>
          <a:xfrm>
            <a:off x="1524000" y="0"/>
            <a:ext cx="9144000" cy="589072"/>
          </a:xfrm>
          <a:prstGeom prst="rect">
            <a:avLst/>
          </a:prstGeom>
          <a:solidFill>
            <a:schemeClr val="tx2">
              <a:lumMod val="60000"/>
              <a:lumOff val="40000"/>
            </a:schemeClr>
          </a:solidFill>
        </p:spPr>
        <p:txBody>
          <a:bodyPr wrap="square" rtlCol="0">
            <a:spAutoFit/>
          </a:bodyPr>
          <a:lstStyle/>
          <a:p>
            <a:pPr algn="ctr">
              <a:lnSpc>
                <a:spcPct val="150000"/>
              </a:lnSpc>
            </a:pPr>
            <a:r>
              <a:rPr lang="nl-NL" sz="2400" b="1" dirty="0">
                <a:solidFill>
                  <a:schemeClr val="bg1"/>
                </a:solidFill>
              </a:rPr>
              <a:t>Vernieuwing beroepsgerichte programma’s vmbo</a:t>
            </a:r>
          </a:p>
        </p:txBody>
      </p:sp>
      <p:sp>
        <p:nvSpPr>
          <p:cNvPr id="6" name="Tekstvak 5">
            <a:extLst>
              <a:ext uri="{FF2B5EF4-FFF2-40B4-BE49-F238E27FC236}">
                <a16:creationId xmlns:a16="http://schemas.microsoft.com/office/drawing/2014/main" id="{6F0AEC3C-D85E-E443-B064-E2C9B55D3FED}"/>
              </a:ext>
            </a:extLst>
          </p:cNvPr>
          <p:cNvSpPr txBox="1"/>
          <p:nvPr/>
        </p:nvSpPr>
        <p:spPr>
          <a:xfrm>
            <a:off x="1524000" y="63703"/>
            <a:ext cx="9144000" cy="461665"/>
          </a:xfrm>
          <a:prstGeom prst="rect">
            <a:avLst/>
          </a:prstGeom>
          <a:solidFill>
            <a:srgbClr val="029CDB"/>
          </a:solidFill>
        </p:spPr>
        <p:txBody>
          <a:bodyPr wrap="square" rtlCol="0" anchor="ctr">
            <a:spAutoFit/>
          </a:bodyPr>
          <a:lstStyle>
            <a:defPPr>
              <a:defRPr lang="nl-NL"/>
            </a:defPPr>
            <a:lvl1pPr algn="ctr">
              <a:lnSpc>
                <a:spcPct val="100000"/>
              </a:lnSpc>
              <a:defRPr sz="2400" b="0">
                <a:solidFill>
                  <a:prstClr val="white"/>
                </a:solidFill>
                <a:latin typeface="Calibri Light" panose="020F0302020204030204" pitchFamily="34" charset="0"/>
              </a:defRPr>
            </a:lvl1pPr>
          </a:lstStyle>
          <a:p>
            <a:r>
              <a:rPr lang="nl-NL" dirty="0">
                <a:latin typeface="Calibri" panose="020F0502020204030204" pitchFamily="34" charset="0"/>
                <a:sym typeface="Futura" charset="0"/>
              </a:rPr>
              <a:t>Praktijkgericht component</a:t>
            </a:r>
            <a:endParaRPr lang="nl-NL" dirty="0">
              <a:latin typeface="Calibri" panose="020F0502020204030204" pitchFamily="34" charset="0"/>
              <a:sym typeface="Helvetica Light" charset="0"/>
            </a:endParaRPr>
          </a:p>
        </p:txBody>
      </p:sp>
    </p:spTree>
    <p:extLst>
      <p:ext uri="{BB962C8B-B14F-4D97-AF65-F5344CB8AC3E}">
        <p14:creationId xmlns:p14="http://schemas.microsoft.com/office/powerpoint/2010/main" val="236641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e17596f3-dadc-4fca-93e5-dd15214cdff1"/>
  <p:tag name="ARTICULATE_SLIDE_PAUSE" val="0"/>
  <p:tag name="ARTICULATE_LOCK_SLIDE" val="0"/>
  <p:tag name="ARTICULATE_HIDE_SLIDE" val="0"/>
  <p:tag name="ARTICULATE_PLAYER_CONTROL_PREVIOUS" val="True"/>
  <p:tag name="ARTICULATE_PLAYER_CONTROL_NEXT" val="True"/>
  <p:tag name="ARTICULATE_PLAYER_IS_DEFAULT" val="True"/>
  <p:tag name="ARTICULATE_PLAYER_CONTROL_NOTES" val="True"/>
  <p:tag name="ARTICULATE_PLAYER_CONTROL_RESOURCES" val="True"/>
  <p:tag name="ARTICULATE_PLAYER_CONTROL_MENU" val="True"/>
  <p:tag name="ARTICULATE_PLAYER_CONTROL_GLOSSARY" val="True"/>
  <p:tag name="ARTICULATE_PLAYER_SEEKBAR" val="True"/>
  <p:tag name="ARTICULATE_PLAYER_CONTROL_PLAYPAUSE" val="True"/>
  <p:tag name="AUDIO_ID" val="332"/>
  <p:tag name="ARTICULATE_USED_LAYOUT" val="7"/>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1225</Words>
  <Application>Microsoft Macintosh PowerPoint</Application>
  <PresentationFormat>Breedbeeld</PresentationFormat>
  <Paragraphs>193</Paragraphs>
  <Slides>18</Slides>
  <Notes>6</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18</vt:i4>
      </vt:variant>
    </vt:vector>
  </HeadingPairs>
  <TitlesOfParts>
    <vt:vector size="27" baseType="lpstr">
      <vt:lpstr>Arial</vt:lpstr>
      <vt:lpstr>Arial Black</vt:lpstr>
      <vt:lpstr>Calibri</vt:lpstr>
      <vt:lpstr>Calibri Light</vt:lpstr>
      <vt:lpstr>Futura</vt:lpstr>
      <vt:lpstr>Gadugi</vt:lpstr>
      <vt:lpstr>Helvetica Light</vt:lpstr>
      <vt:lpstr>Verdana</vt:lpstr>
      <vt:lpstr>Kantoorthema</vt:lpstr>
      <vt:lpstr>PowerPoint-presentatie</vt:lpstr>
      <vt:lpstr>PowerPoint-presentatie</vt:lpstr>
      <vt:lpstr>PowerPoint-presentatie</vt:lpstr>
      <vt:lpstr>PowerPoint-presentatie</vt:lpstr>
      <vt:lpstr>          Sterk beroepsonderwijs  vmbo-mbo  Ambitie Vmbo-mbo beroepsonderwijs  wordt erkend als onderwijs met perspectief,  dat ruimte biedt voor verschillen   en dat trots op praktijkgericht  leren  uitstraalt.     </vt:lpstr>
      <vt:lpstr>De ambitie van het programma wordt gerealiseerd door:</vt:lpstr>
      <vt:lpstr>PowerPoint-presentatie</vt:lpstr>
      <vt:lpstr>PowerPoint-presentatie</vt:lpstr>
      <vt:lpstr>PowerPoint-presentatie</vt:lpstr>
      <vt:lpstr>PowerPoint-presentatie</vt:lpstr>
      <vt:lpstr>PowerPoint-presentatie</vt:lpstr>
      <vt:lpstr>Aanpak</vt:lpstr>
      <vt:lpstr>Fasering aanpak</vt:lpstr>
      <vt:lpstr>Aanpak fase 2: transitiefase  (2020 - 2023)</vt:lpstr>
      <vt:lpstr>Stand van zaken</vt:lpstr>
      <vt:lpstr>Tijdpad</vt:lpstr>
      <vt:lpstr>PowerPoint-presentatie</vt:lpstr>
      <vt:lpstr>PowerPoint-presentatie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Jacqueline Kerkhoffs</dc:creator>
  <cp:lastModifiedBy>Jacqueline Kerkhoffs</cp:lastModifiedBy>
  <cp:revision>14</cp:revision>
  <cp:lastPrinted>2019-03-16T10:17:55Z</cp:lastPrinted>
  <dcterms:created xsi:type="dcterms:W3CDTF">2018-09-30T08:30:46Z</dcterms:created>
  <dcterms:modified xsi:type="dcterms:W3CDTF">2019-03-16T11:14:40Z</dcterms:modified>
</cp:coreProperties>
</file>