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6" r:id="rId4"/>
    <p:sldId id="269" r:id="rId5"/>
    <p:sldId id="258" r:id="rId6"/>
    <p:sldId id="265" r:id="rId7"/>
    <p:sldId id="267" r:id="rId8"/>
    <p:sldId id="271" r:id="rId9"/>
    <p:sldId id="268" r:id="rId10"/>
    <p:sldId id="272" r:id="rId1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eer M. (ssc)" userId="b3cd88bd-54ea-4664-bd16-e52eb3d27b81" providerId="ADAL" clId="{53AE20EC-593F-45AB-A012-3DADB54717EF}"/>
    <pc:docChg chg="modSld">
      <pc:chgData name="Scheer M. (ssc)" userId="b3cd88bd-54ea-4664-bd16-e52eb3d27b81" providerId="ADAL" clId="{53AE20EC-593F-45AB-A012-3DADB54717EF}" dt="2019-03-05T18:59:22.872" v="29" actId="20577"/>
      <pc:docMkLst>
        <pc:docMk/>
      </pc:docMkLst>
      <pc:sldChg chg="modSp">
        <pc:chgData name="Scheer M. (ssc)" userId="b3cd88bd-54ea-4664-bd16-e52eb3d27b81" providerId="ADAL" clId="{53AE20EC-593F-45AB-A012-3DADB54717EF}" dt="2019-03-05T18:59:00.177" v="13" actId="20577"/>
        <pc:sldMkLst>
          <pc:docMk/>
          <pc:sldMk cId="0" sldId="267"/>
        </pc:sldMkLst>
        <pc:spChg chg="mod">
          <ac:chgData name="Scheer M. (ssc)" userId="b3cd88bd-54ea-4664-bd16-e52eb3d27b81" providerId="ADAL" clId="{53AE20EC-593F-45AB-A012-3DADB54717EF}" dt="2019-03-05T18:59:00.177" v="13" actId="20577"/>
          <ac:spMkLst>
            <pc:docMk/>
            <pc:sldMk cId="0" sldId="267"/>
            <ac:spMk id="2" creationId="{00000000-0000-0000-0000-000000000000}"/>
          </ac:spMkLst>
        </pc:spChg>
      </pc:sldChg>
      <pc:sldChg chg="modSp">
        <pc:chgData name="Scheer M. (ssc)" userId="b3cd88bd-54ea-4664-bd16-e52eb3d27b81" providerId="ADAL" clId="{53AE20EC-593F-45AB-A012-3DADB54717EF}" dt="2019-03-05T18:59:22.872" v="29" actId="20577"/>
        <pc:sldMkLst>
          <pc:docMk/>
          <pc:sldMk cId="2723159793" sldId="271"/>
        </pc:sldMkLst>
        <pc:spChg chg="mod">
          <ac:chgData name="Scheer M. (ssc)" userId="b3cd88bd-54ea-4664-bd16-e52eb3d27b81" providerId="ADAL" clId="{53AE20EC-593F-45AB-A012-3DADB54717EF}" dt="2019-03-05T18:59:22.872" v="29" actId="20577"/>
          <ac:spMkLst>
            <pc:docMk/>
            <pc:sldMk cId="2723159793" sldId="271"/>
            <ac:spMk id="2" creationId="{00000000-0000-0000-0000-000000000000}"/>
          </ac:spMkLst>
        </pc:spChg>
      </pc:sldChg>
    </pc:docChg>
  </pc:docChgLst>
  <pc:docChgLst>
    <pc:chgData name="Scheer M. (ssc)" userId="b3cd88bd-54ea-4664-bd16-e52eb3d27b81" providerId="ADAL" clId="{571DC0B8-9982-4FD2-BECF-4F88DD038FC4}"/>
  </pc:docChgLst>
  <pc:docChgLst>
    <pc:chgData name="Scheer M. (ssc)" userId="S::m.scheer@demeerwaarde.nl::b3cd88bd-54ea-4664-bd16-e52eb3d27b81" providerId="AD" clId="Web-{CC973D8A-D0EA-4ED8-A151-F83D002D12FE}"/>
    <pc:docChg chg="modSld">
      <pc:chgData name="Scheer M. (ssc)" userId="S::m.scheer@demeerwaarde.nl::b3cd88bd-54ea-4664-bd16-e52eb3d27b81" providerId="AD" clId="Web-{CC973D8A-D0EA-4ED8-A151-F83D002D12FE}" dt="2019-03-18T11:27:48.838" v="11" actId="20577"/>
      <pc:docMkLst>
        <pc:docMk/>
      </pc:docMkLst>
      <pc:sldChg chg="modSp">
        <pc:chgData name="Scheer M. (ssc)" userId="S::m.scheer@demeerwaarde.nl::b3cd88bd-54ea-4664-bd16-e52eb3d27b81" providerId="AD" clId="Web-{CC973D8A-D0EA-4ED8-A151-F83D002D12FE}" dt="2019-03-18T11:27:48.838" v="10" actId="20577"/>
        <pc:sldMkLst>
          <pc:docMk/>
          <pc:sldMk cId="0" sldId="267"/>
        </pc:sldMkLst>
        <pc:spChg chg="mod">
          <ac:chgData name="Scheer M. (ssc)" userId="S::m.scheer@demeerwaarde.nl::b3cd88bd-54ea-4664-bd16-e52eb3d27b81" providerId="AD" clId="Web-{CC973D8A-D0EA-4ED8-A151-F83D002D12FE}" dt="2019-03-18T11:27:48.838" v="10" actId="20577"/>
          <ac:spMkLst>
            <pc:docMk/>
            <pc:sldMk cId="0" sldId="267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883E77-3D0E-422F-A0DA-2B57DD26AD35}" type="datetimeFigureOut">
              <a:rPr lang="nl-NL"/>
              <a:pPr/>
              <a:t>18-3-2019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205C6-BE5C-4FA7-9698-13015A42D780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67EA70-559A-461A-BF9F-EE918D97BEDC}" type="datetimeFigureOut">
              <a:rPr lang="nl-NL"/>
              <a:pPr/>
              <a:t>18-3-2019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83D4A-DE01-4D75-A504-5961645D65F6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F50A2-5129-4A54-9788-B27C6AFEAF95}" type="datetimeFigureOut">
              <a:rPr lang="nl-NL"/>
              <a:pPr/>
              <a:t>18-3-2019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F02E5-CE61-49BE-866B-F21AFE471D6F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5CC10A-6F41-4E08-8B65-707E09F2BB4C}" type="datetimeFigureOut">
              <a:rPr lang="nl-NL"/>
              <a:pPr/>
              <a:t>18-3-2019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E294F-41D2-4B54-8429-C17798416334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43B50-C938-4E35-BCDC-0F0EF7D17CFE}" type="datetimeFigureOut">
              <a:rPr lang="nl-NL"/>
              <a:pPr/>
              <a:t>18-3-2019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9A241-C4DE-41E6-88DA-786B321F8964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CA0AED-E05C-47E3-A13A-2C494F626C7E}" type="datetimeFigureOut">
              <a:rPr lang="nl-NL"/>
              <a:pPr/>
              <a:t>18-3-2019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DED1E-4253-4A8B-BCAA-C30A6918B2CB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E3BA68-CDB4-409A-8025-D37C08DC2F84}" type="datetimeFigureOut">
              <a:rPr lang="nl-NL"/>
              <a:pPr/>
              <a:t>18-3-2019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F61B4-A4E0-4A34-B560-15C36582CFB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774884-BF72-477A-985F-A055832399E4}" type="datetimeFigureOut">
              <a:rPr lang="nl-NL"/>
              <a:pPr/>
              <a:t>18-3-2019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42F59-3134-4D15-92C9-FE677987B9A4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6F9FE1-B232-4A51-8CB1-4D2B2B0948B6}" type="datetimeFigureOut">
              <a:rPr lang="nl-NL"/>
              <a:pPr/>
              <a:t>18-3-2019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456D4-F24B-4477-B4B0-39E2A37B0B7E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44823B-25E3-4E42-A13B-FCEE0878F506}" type="datetimeFigureOut">
              <a:rPr lang="nl-NL"/>
              <a:pPr/>
              <a:t>18-3-2019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967E3-326C-4A26-9B6C-48DB7B01D3A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639EF6-F74A-4308-9D1F-EA36ED05C0E1}" type="datetimeFigureOut">
              <a:rPr lang="nl-NL"/>
              <a:pPr/>
              <a:t>18-3-2019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3CF16-D5F2-4FC3-9124-F0EEB3CE49A3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20AC974-564A-49DD-A53A-50169C89165E}" type="datetimeFigureOut">
              <a:rPr lang="nl-NL"/>
              <a:pPr/>
              <a:t>18-3-2019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0AB611B-2DCF-4D5B-BB80-B3AE7DEDB4B3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971600" y="4653136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/>
              <a:t>De Meerwaarde</a:t>
            </a:r>
          </a:p>
        </p:txBody>
      </p:sp>
      <p:pic>
        <p:nvPicPr>
          <p:cNvPr id="3" name="Picture 2" descr="C:\Users\a.verhoef.CHRISTIAAN.000\AppData\Local\Microsoft\Windows\Temporary Internet Files\Content.Outlook\41QYBR9R\DMW - Techniekroute def ISO 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1" y="1196752"/>
            <a:ext cx="8958386" cy="289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68194" y="47667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accent1"/>
                </a:solidFill>
              </a:rPr>
              <a:t>Aandachtspunten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691680" y="1556792"/>
            <a:ext cx="66967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dirty="0"/>
              <a:t>Afstemming met MBO Amersfoort (blijvend aandacht).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dirty="0"/>
              <a:t>Mogelijkheden wel benutten.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dirty="0"/>
              <a:t>Zelfde docent.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dirty="0"/>
              <a:t>MBO vraagt andere benadering van de student.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dirty="0"/>
              <a:t>Weinig instroom van andere vmbo’s/havo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dirty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nl-NL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nl-NL" dirty="0"/>
          </a:p>
        </p:txBody>
      </p:sp>
      <p:pic>
        <p:nvPicPr>
          <p:cNvPr id="5" name="Picture 2" descr="C:\Users\a.verhoef.CHRISTIAAN.000\AppData\Local\Microsoft\Windows\Temporary Internet Files\Content.Outlook\41QYBR9R\DMW - Techniekroute def ISO 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01208"/>
            <a:ext cx="3240594" cy="104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102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91680" y="47667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Techniekroute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691680" y="1556792"/>
            <a:ext cx="66967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nl-NL" dirty="0"/>
              <a:t> Doorlopende leerlijn voor basis- / kaderniveau</a:t>
            </a:r>
          </a:p>
          <a:p>
            <a:pPr>
              <a:buFont typeface="Wingdings" pitchFamily="2" charset="2"/>
              <a:buChar char="ü"/>
            </a:pPr>
            <a:endParaRPr lang="nl-NL" dirty="0"/>
          </a:p>
          <a:p>
            <a:pPr>
              <a:buFont typeface="Wingdings" pitchFamily="2" charset="2"/>
              <a:buChar char="ü"/>
            </a:pPr>
            <a:r>
              <a:rPr lang="nl-NL" dirty="0"/>
              <a:t> Doorlopende begeleidingslijn richting MBO N2/3</a:t>
            </a:r>
          </a:p>
          <a:p>
            <a:pPr>
              <a:buFont typeface="Wingdings" pitchFamily="2" charset="2"/>
              <a:buChar char="ü"/>
            </a:pPr>
            <a:endParaRPr lang="nl-NL" dirty="0"/>
          </a:p>
          <a:p>
            <a:pPr>
              <a:buFont typeface="Wingdings" pitchFamily="2" charset="2"/>
              <a:buChar char="ü"/>
            </a:pPr>
            <a:r>
              <a:rPr lang="nl-NL" dirty="0"/>
              <a:t> Onderbouw</a:t>
            </a:r>
          </a:p>
          <a:p>
            <a:pPr>
              <a:buFont typeface="Wingdings" pitchFamily="2" charset="2"/>
              <a:buChar char="ü"/>
            </a:pPr>
            <a:endParaRPr lang="nl-NL" dirty="0"/>
          </a:p>
          <a:p>
            <a:pPr>
              <a:buFont typeface="Wingdings" pitchFamily="2" charset="2"/>
              <a:buChar char="ü"/>
            </a:pPr>
            <a:r>
              <a:rPr lang="nl-NL" dirty="0"/>
              <a:t> Bovenbouw</a:t>
            </a:r>
          </a:p>
          <a:p>
            <a:pPr>
              <a:buFont typeface="Wingdings" pitchFamily="2" charset="2"/>
              <a:buChar char="ü"/>
            </a:pPr>
            <a:endParaRPr lang="nl-NL" dirty="0"/>
          </a:p>
          <a:p>
            <a:pPr>
              <a:buFont typeface="Wingdings" pitchFamily="2" charset="2"/>
              <a:buChar char="ü"/>
            </a:pPr>
            <a:r>
              <a:rPr lang="nl-NL" dirty="0"/>
              <a:t> MBO</a:t>
            </a:r>
          </a:p>
          <a:p>
            <a:endParaRPr lang="nl-NL" dirty="0"/>
          </a:p>
          <a:p>
            <a:pPr>
              <a:buFont typeface="Wingdings" pitchFamily="2" charset="2"/>
              <a:buChar char="ü"/>
            </a:pPr>
            <a:r>
              <a:rPr lang="nl-NL" dirty="0"/>
              <a:t> Succesfactoren</a:t>
            </a:r>
          </a:p>
          <a:p>
            <a:pPr>
              <a:buFont typeface="Wingdings" pitchFamily="2" charset="2"/>
              <a:buChar char="ü"/>
            </a:pPr>
            <a:endParaRPr lang="nl-NL" dirty="0"/>
          </a:p>
          <a:p>
            <a:pPr>
              <a:buFont typeface="Wingdings" pitchFamily="2" charset="2"/>
              <a:buChar char="ü"/>
            </a:pPr>
            <a:r>
              <a:rPr lang="nl-NL" dirty="0"/>
              <a:t>Aandachtspunten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>
              <a:buFont typeface="Wingdings" pitchFamily="2" charset="2"/>
              <a:buChar char="ü"/>
            </a:pPr>
            <a:endParaRPr lang="nl-NL" dirty="0"/>
          </a:p>
          <a:p>
            <a:pPr>
              <a:buFont typeface="Arial" charset="0"/>
              <a:buChar char="•"/>
            </a:pPr>
            <a:endParaRPr lang="nl-NL" dirty="0"/>
          </a:p>
        </p:txBody>
      </p:sp>
      <p:pic>
        <p:nvPicPr>
          <p:cNvPr id="5" name="Picture 2" descr="C:\Users\a.verhoef.CHRISTIAAN.000\AppData\Local\Microsoft\Windows\Temporary Internet Files\Content.Outlook\41QYBR9R\DMW - Techniekroute def ISO 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01208"/>
            <a:ext cx="3240594" cy="104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1691680" y="47667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Doorlopende leerlijn</a:t>
            </a:r>
          </a:p>
        </p:txBody>
      </p:sp>
      <p:pic>
        <p:nvPicPr>
          <p:cNvPr id="8" name="Picture 2" descr="C:\Users\a.verhoef.CHRISTIAAN.000\AppData\Local\Microsoft\Windows\Temporary Internet Files\Content.Outlook\41QYBR9R\DMW - Techniekroute def ISO 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01208"/>
            <a:ext cx="3240594" cy="104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039185"/>
            <a:ext cx="2592288" cy="264252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039185"/>
            <a:ext cx="2592288" cy="264252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39185"/>
            <a:ext cx="2592288" cy="26425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1691680" y="255882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Doorlopende begeleidingslijn</a:t>
            </a:r>
          </a:p>
        </p:txBody>
      </p:sp>
      <p:pic>
        <p:nvPicPr>
          <p:cNvPr id="8" name="Picture 2" descr="C:\Users\a.verhoef.CHRISTIAAN.000\AppData\Local\Microsoft\Windows\Temporary Internet Files\Content.Outlook\41QYBR9R\DMW - Techniekroute def ISO 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01208"/>
            <a:ext cx="3240594" cy="104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0DAFFD-CD0B-4FAE-8FEF-0520AE90F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33894" y="1878531"/>
            <a:ext cx="4342362" cy="3123466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/>
              <a:t>Loopbaanoriëntatie en begeleiding:</a:t>
            </a:r>
          </a:p>
          <a:p>
            <a:r>
              <a:rPr lang="nl-NL" sz="2000" dirty="0"/>
              <a:t>Doel: de leerling door activiteiten/ervaringen en gesprekken inzicht geven in zichzelf.</a:t>
            </a:r>
          </a:p>
          <a:p>
            <a:r>
              <a:rPr lang="nl-NL" sz="2000" dirty="0"/>
              <a:t>Opbouw in activiteiten en gesprekken. </a:t>
            </a:r>
          </a:p>
          <a:p>
            <a:r>
              <a:rPr lang="nl-NL" sz="2000" dirty="0"/>
              <a:t>Op het MBO worden dit SLB-gesprekken (</a:t>
            </a:r>
            <a:r>
              <a:rPr lang="nl-NL" sz="2000" dirty="0" err="1"/>
              <a:t>SchoolLoopBaan</a:t>
            </a:r>
            <a:r>
              <a:rPr lang="nl-NL" sz="2000" dirty="0"/>
              <a:t>)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280F768-5C6F-4F66-935F-F33D00420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0776" y="1988840"/>
            <a:ext cx="2592288" cy="20162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nl-NL" sz="1800" dirty="0"/>
              <a:t>Motieven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800" dirty="0"/>
              <a:t>Kwaliteiten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800" dirty="0"/>
              <a:t>Werkexploratie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800" dirty="0"/>
              <a:t>Netwerk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813310" y="1988840"/>
            <a:ext cx="576064" cy="258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43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1691680" y="448536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Onderbouw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691680" y="1088956"/>
            <a:ext cx="70567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Leerjaar 1:</a:t>
            </a:r>
          </a:p>
          <a:p>
            <a:pPr>
              <a:buFont typeface="Wingdings" pitchFamily="2" charset="2"/>
              <a:buChar char="ü"/>
            </a:pPr>
            <a:endParaRPr lang="nl-NL" dirty="0"/>
          </a:p>
          <a:p>
            <a:pPr>
              <a:buFont typeface="Wingdings" pitchFamily="2" charset="2"/>
              <a:buChar char="ü"/>
            </a:pPr>
            <a:r>
              <a:rPr lang="nl-NL" dirty="0"/>
              <a:t> 4 blokken techniek en vakmanschap (lessen van 80 min.)</a:t>
            </a:r>
          </a:p>
          <a:p>
            <a:endParaRPr lang="nl-NL" dirty="0"/>
          </a:p>
          <a:p>
            <a:r>
              <a:rPr lang="nl-NL" b="1" dirty="0"/>
              <a:t>Leerjaar 2:</a:t>
            </a:r>
          </a:p>
          <a:p>
            <a:endParaRPr lang="nl-NL" dirty="0"/>
          </a:p>
          <a:p>
            <a:pPr>
              <a:buFont typeface="Wingdings" pitchFamily="2" charset="2"/>
              <a:buChar char="ü"/>
            </a:pPr>
            <a:r>
              <a:rPr lang="nl-NL" dirty="0"/>
              <a:t> 4 blokken techniek en vakmanschap</a:t>
            </a:r>
          </a:p>
          <a:p>
            <a:pPr>
              <a:buFont typeface="Wingdings" pitchFamily="2" charset="2"/>
              <a:buChar char="ü"/>
            </a:pPr>
            <a:r>
              <a:rPr lang="nl-NL" dirty="0"/>
              <a:t> 2 blokken profiel</a:t>
            </a:r>
          </a:p>
          <a:p>
            <a:pPr>
              <a:buFont typeface="Arial" charset="0"/>
              <a:buChar char="•"/>
            </a:pPr>
            <a:endParaRPr lang="nl-NL" dirty="0"/>
          </a:p>
          <a:p>
            <a:endParaRPr lang="nl-NL" dirty="0"/>
          </a:p>
          <a:p>
            <a:pPr>
              <a:buFont typeface="Wingdings" pitchFamily="2" charset="2"/>
              <a:buChar char="ü"/>
            </a:pPr>
            <a:endParaRPr lang="nl-NL" dirty="0"/>
          </a:p>
        </p:txBody>
      </p:sp>
      <p:pic>
        <p:nvPicPr>
          <p:cNvPr id="5" name="Picture 2" descr="C:\Users\a.verhoef.CHRISTIAAN.000\AppData\Local\Microsoft\Windows\Temporary Internet Files\Content.Outlook\41QYBR9R\DMW - Techniekroute def ISO 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01208"/>
            <a:ext cx="3240594" cy="104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683568" y="476672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Bovenbouw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979712" y="1916832"/>
            <a:ext cx="61926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Leerjaar 3 	</a:t>
            </a:r>
            <a:r>
              <a:rPr lang="nl-NL" b="1" dirty="0">
                <a:solidFill>
                  <a:schemeClr val="accent3"/>
                </a:solidFill>
              </a:rPr>
              <a:t>PIE, M&amp;T of BWI</a:t>
            </a:r>
          </a:p>
          <a:p>
            <a:r>
              <a:rPr lang="nl-NL" dirty="0"/>
              <a:t>		8 blokken van 80 minuten</a:t>
            </a:r>
          </a:p>
          <a:p>
            <a:r>
              <a:rPr lang="nl-NL" dirty="0"/>
              <a:t>		Profieldelen (BWI ook keuzevakken)</a:t>
            </a:r>
          </a:p>
          <a:p>
            <a:endParaRPr lang="nl-NL" dirty="0"/>
          </a:p>
          <a:p>
            <a:r>
              <a:rPr lang="nl-NL" dirty="0"/>
              <a:t>		Bij PIE en M&amp;T wordt het examen eind 		klas 3 gedaan.</a:t>
            </a:r>
          </a:p>
          <a:p>
            <a:endParaRPr lang="nl-NL" dirty="0"/>
          </a:p>
          <a:p>
            <a:r>
              <a:rPr lang="nl-NL" dirty="0"/>
              <a:t>Leerjaar 4	</a:t>
            </a:r>
            <a:r>
              <a:rPr lang="nl-NL" b="1" dirty="0">
                <a:solidFill>
                  <a:schemeClr val="accent3"/>
                </a:solidFill>
              </a:rPr>
              <a:t>PIE, M&amp;T of BWI</a:t>
            </a:r>
          </a:p>
          <a:p>
            <a:r>
              <a:rPr lang="nl-NL" dirty="0"/>
              <a:t>		10 blokken van 80 minuten</a:t>
            </a:r>
          </a:p>
          <a:p>
            <a:endParaRPr lang="nl-NL" dirty="0"/>
          </a:p>
          <a:p>
            <a:r>
              <a:rPr lang="nl-NL" dirty="0"/>
              <a:t>		Bij PIE en M&amp;T worden de keuzevakken 		aangeboden.</a:t>
            </a:r>
          </a:p>
          <a:p>
            <a:r>
              <a:rPr lang="nl-NL" dirty="0"/>
              <a:t>		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91680" y="47667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accent1"/>
                </a:solidFill>
              </a:rPr>
              <a:t>MBO De Meerwaarde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403648" y="1811722"/>
            <a:ext cx="6923353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NL" dirty="0"/>
              <a:t>In Barneveld op 2 km. van de hoofdvestiging (vmbo) wordt het BBL-traject door eigen docenten en gastdocenten vanuit MBO Amersfoort aangeboden. (+/- 150 studenten)</a:t>
            </a:r>
          </a:p>
          <a:p>
            <a:endParaRPr lang="nl-NL" dirty="0"/>
          </a:p>
          <a:p>
            <a:r>
              <a:rPr lang="nl-NL" dirty="0">
                <a:latin typeface="Arial"/>
                <a:ea typeface="ＭＳ Ｐゴシック"/>
                <a:cs typeface="Arial"/>
              </a:rPr>
              <a:t>Dit gebeurt in samenwerking met en onder certificering van het MBO Amersfoort. Onderwijs en examinering vindt plaats in Barneveld.</a:t>
            </a:r>
          </a:p>
          <a:p>
            <a:endParaRPr lang="nl-NL" dirty="0"/>
          </a:p>
          <a:p>
            <a:r>
              <a:rPr lang="nl-NL" dirty="0"/>
              <a:t>Vanaf sept. 2019 zal gestart worden met het opgestarte opleidingscentrum BTO (Barnevelds Techniek Onderwijs)</a:t>
            </a:r>
          </a:p>
          <a:p>
            <a:r>
              <a:rPr lang="nl-NL" dirty="0"/>
              <a:t>Vanuit stakeholderbeleid is een goede samenwerking gestart om dit samen met de bedrijven vorm te geven.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Picture 2" descr="C:\Users\a.verhoef.CHRISTIAAN.000\AppData\Local\Microsoft\Windows\Temporary Internet Files\Content.Outlook\41QYBR9R\DMW - Techniekroute def ISO 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01208"/>
            <a:ext cx="3240594" cy="104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91680" y="47667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accent1"/>
                </a:solidFill>
              </a:rPr>
              <a:t>MBO De Meerwaarde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331640" y="1700808"/>
            <a:ext cx="7632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 Barneveld wordt het BBL-traject aangeboden voor de opleidingen: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Timmeren en Metselen (Niveau 2 en 3)</a:t>
            </a:r>
          </a:p>
          <a:p>
            <a:pPr marL="285750" indent="-285750">
              <a:buFontTx/>
              <a:buChar char="-"/>
            </a:pPr>
            <a:r>
              <a:rPr lang="nl-NL" dirty="0"/>
              <a:t>Constructiemedewerker</a:t>
            </a:r>
          </a:p>
          <a:p>
            <a:pPr marL="285750" indent="-285750">
              <a:buFontTx/>
              <a:buChar char="-"/>
            </a:pPr>
            <a:r>
              <a:rPr lang="nl-NL" dirty="0" err="1"/>
              <a:t>Verspaner</a:t>
            </a:r>
            <a:r>
              <a:rPr lang="nl-NL" dirty="0"/>
              <a:t> (Niveau 2 en 3)</a:t>
            </a:r>
          </a:p>
          <a:p>
            <a:pPr marL="285750" indent="-285750">
              <a:buFontTx/>
              <a:buChar char="-"/>
            </a:pPr>
            <a:r>
              <a:rPr lang="nl-NL" dirty="0"/>
              <a:t>Allround Plaatwerker (Niveau 3)</a:t>
            </a:r>
          </a:p>
          <a:p>
            <a:pPr marL="285750" indent="-285750">
              <a:buFontTx/>
              <a:buChar char="-"/>
            </a:pPr>
            <a:r>
              <a:rPr lang="nl-NL" dirty="0"/>
              <a:t>Monteur </a:t>
            </a:r>
            <a:r>
              <a:rPr lang="nl-NL" dirty="0" err="1"/>
              <a:t>Mechatronica</a:t>
            </a:r>
            <a:r>
              <a:rPr lang="nl-NL" dirty="0"/>
              <a:t> (Niveau 2)</a:t>
            </a:r>
          </a:p>
          <a:p>
            <a:pPr marL="285750" indent="-285750">
              <a:buFontTx/>
              <a:buChar char="-"/>
            </a:pPr>
            <a:r>
              <a:rPr lang="nl-NL" dirty="0"/>
              <a:t>(Eerste) monteur elektrotechnische installaties woning (Niveau 2 en 3)</a:t>
            </a:r>
          </a:p>
          <a:p>
            <a:pPr marL="285750" indent="-285750">
              <a:buFontTx/>
              <a:buChar char="-"/>
            </a:pPr>
            <a:r>
              <a:rPr lang="nl-NL" dirty="0"/>
              <a:t>Eerste monteur elektrotechnische installaties industrie (Niveau 3)</a:t>
            </a:r>
          </a:p>
          <a:p>
            <a:pPr marL="285750" indent="-285750">
              <a:buFontTx/>
              <a:buChar char="-"/>
            </a:pPr>
            <a:r>
              <a:rPr lang="nl-NL" dirty="0"/>
              <a:t>Monteur werktuigkundige installaties (Niveau 2)</a:t>
            </a:r>
          </a:p>
          <a:p>
            <a:pPr marL="285750" indent="-285750">
              <a:buFontTx/>
              <a:buChar char="-"/>
            </a:pPr>
            <a:r>
              <a:rPr lang="nl-NL" dirty="0"/>
              <a:t>Eerste monteur woning (Niveau 3)</a:t>
            </a:r>
          </a:p>
          <a:p>
            <a:pPr marL="285750" indent="-285750">
              <a:buFontTx/>
              <a:buChar char="-"/>
            </a:pPr>
            <a:r>
              <a:rPr lang="nl-NL" dirty="0"/>
              <a:t>Helpende Zorg en Welzijn</a:t>
            </a:r>
          </a:p>
          <a:p>
            <a:pPr>
              <a:buFont typeface="Wingdings" pitchFamily="2" charset="2"/>
              <a:buChar char="ü"/>
            </a:pPr>
            <a:endParaRPr lang="nl-NL" dirty="0"/>
          </a:p>
          <a:p>
            <a:endParaRPr lang="nl-NL" dirty="0"/>
          </a:p>
        </p:txBody>
      </p:sp>
      <p:pic>
        <p:nvPicPr>
          <p:cNvPr id="5" name="Picture 2" descr="C:\Users\a.verhoef.CHRISTIAAN.000\AppData\Local\Microsoft\Windows\Temporary Internet Files\Content.Outlook\41QYBR9R\DMW - Techniekroute def ISO 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01208"/>
            <a:ext cx="3240594" cy="104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159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68194" y="476672"/>
            <a:ext cx="6624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accent1"/>
                </a:solidFill>
              </a:rPr>
              <a:t>Succesfactoren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691680" y="1556792"/>
            <a:ext cx="6696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dirty="0"/>
              <a:t>Doorstroom populatie vanuit VMBO.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dirty="0"/>
              <a:t>Eigen roostering.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dirty="0"/>
              <a:t>Zeer goede resultaten.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dirty="0"/>
              <a:t>Kleine organisatie geeft flexibiliteit.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dirty="0"/>
              <a:t>LOB-route loopt door.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dirty="0"/>
              <a:t>Begeleiding docenten VMBO – MBO loopt door.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dirty="0"/>
              <a:t>Mogelijkheden om eigen identiteit te behouden.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dirty="0"/>
              <a:t>Afstemming overlappende lesstof.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dirty="0"/>
              <a:t>Mogelijkheden in aanbieden onderwijs.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dirty="0"/>
              <a:t>Lokaal MBO onderwijs. (brommerafstand).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dirty="0"/>
              <a:t>Keuzedelen bepalen i.s.m. lokale bedrijven.</a:t>
            </a:r>
          </a:p>
          <a:p>
            <a:endParaRPr lang="nl-NL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nl-NL" dirty="0"/>
          </a:p>
        </p:txBody>
      </p:sp>
      <p:pic>
        <p:nvPicPr>
          <p:cNvPr id="5" name="Picture 2" descr="C:\Users\a.verhoef.CHRISTIAAN.000\AppData\Local\Microsoft\Windows\Temporary Internet Files\Content.Outlook\41QYBR9R\DMW - Techniekroute def ISO 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01208"/>
            <a:ext cx="3240594" cy="104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682</TotalTime>
  <Words>363</Words>
  <Application>Microsoft Office PowerPoint</Application>
  <PresentationFormat>Diavoorstelling (4:3)</PresentationFormat>
  <Paragraphs>93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Rietberg</dc:creator>
  <cp:lastModifiedBy>Scheer M. (ssc)</cp:lastModifiedBy>
  <cp:revision>37</cp:revision>
  <dcterms:created xsi:type="dcterms:W3CDTF">2008-04-18T15:50:20Z</dcterms:created>
  <dcterms:modified xsi:type="dcterms:W3CDTF">2019-03-18T11:27:48Z</dcterms:modified>
</cp:coreProperties>
</file>