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78" r:id="rId4"/>
    <p:sldId id="380" r:id="rId5"/>
    <p:sldId id="279" r:id="rId6"/>
    <p:sldId id="379" r:id="rId7"/>
    <p:sldId id="264" r:id="rId8"/>
    <p:sldId id="291" r:id="rId9"/>
    <p:sldId id="296" r:id="rId10"/>
    <p:sldId id="298" r:id="rId11"/>
    <p:sldId id="292" r:id="rId12"/>
    <p:sldId id="269" r:id="rId13"/>
    <p:sldId id="271" r:id="rId14"/>
    <p:sldId id="280" r:id="rId15"/>
    <p:sldId id="382" r:id="rId16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ud Porck" initials="RP" lastIdx="1" clrIdx="0">
    <p:extLst>
      <p:ext uri="{19B8F6BF-5375-455C-9EA6-DF929625EA0E}">
        <p15:presenceInfo xmlns:p15="http://schemas.microsoft.com/office/powerpoint/2012/main" userId="0bc9509860920f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899"/>
    <a:srgbClr val="FFFF00"/>
    <a:srgbClr val="13045C"/>
    <a:srgbClr val="9FA09F"/>
    <a:srgbClr val="3333FF"/>
    <a:srgbClr val="E4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41B8-1AC1-4F44-9017-8185C5FBB638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C8266-F0D7-44F3-8CC4-D3C7973D4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39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D5FFB-C819-4191-B46F-87EBC9D74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0300D8-1FC2-442A-AC67-318988285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3696D8-E8D1-4AA8-B097-222337C0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15BE8-7C7A-46E8-A93C-2FD082C2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8C0F0E-B2B7-49BA-A01D-675D1563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20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CA10B-A0A0-4216-9B9B-49CE6AFD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8E8852-E8AE-4289-B5C9-3FED98A00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8CDB1B-7B8B-446E-B776-52DA77B0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CB795D-82BB-4D59-962A-D98E46F6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222A4-6629-41CC-90AD-491FF99D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82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DF3ECB-B7F7-441A-8FAC-CA5DE2CBA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384157-181B-4FA4-A5C9-3FEA82D0B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1E9F91-1732-4205-AA0A-4C776DAD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51CC4-51B1-4C57-BF02-26EE688C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3ABE51-377F-4D50-859E-0AD9D01D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16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A36E5-C993-472D-9158-FA1FD947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7349A-65DB-4AFA-A400-DF6DEE666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46FC00-BEF4-4D7F-9C8E-86987FA5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900850-3187-4E8E-A939-37D3441C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A3AA6B-1353-42FD-BC5F-F66E7A5C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56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E16F7-ADF4-452A-9B41-C707D761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369548-4FD3-4207-BE97-7604A2E3E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77E009-16E0-4659-9DFD-62B3DEBE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D28C10-C19D-4FBA-9D4B-71179D9B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3A13-57C3-49C5-9F9B-234C283D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01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FCC40-6696-45F1-B463-EE985B53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674F7D-F0B2-4EF5-97AA-08389F331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5BFB1E-22FD-4E1A-AC86-58CAB2F38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C50FF9-5C55-406E-8125-1A3B3508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DBCCCD-979E-41BD-AAFD-123A1CDE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F27B79-563E-4784-BE31-F78975DC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71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3928-5908-41F0-BA94-67C6A0B5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843256-7CBF-4EED-B799-FDACB282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A09531-1B39-4CD4-98DB-C23629EA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F162DE-F4A5-498C-9563-E19B3F9B0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454112-AAD0-4A95-8D64-2E863BC1B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F8BF85-1FCA-4129-9CD0-0508DE78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233AE7-4BC8-43CB-A232-9C30039B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BB4435C-77B7-4301-B591-39683901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41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F9955-9E12-49A6-A151-213CF206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DE36F3-4B4F-464A-B2F6-205A4CFC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B82997-C578-434E-8023-A7C690F3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C93A67-EF29-4346-BAA6-B6430B9D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11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D6E606-E5E3-4F69-A1C2-A4E1F6AC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2EE017-BE2C-4C6B-94A7-1D4D6340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F95F28-3FE0-4F07-BB92-03BC9630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2643D-64EA-4A94-B797-5F9DFD4F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458C82-EC28-4072-A180-023B19D4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FCF6F4-652D-411F-B233-309E499FD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5513C0-1647-42C9-AEE7-76B29760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052259-36EF-4453-93A1-F71ABBAD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F4D672-0FC2-4E58-8375-A088FF27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51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32F78-0FC1-4779-9BD1-84043745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A1F0475-C124-41D3-B180-77624AD14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62CD47-2DD9-45D3-AEB5-5EC90DC0A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C35ED5-E9C0-4B7D-9E2B-827B23B3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F9F4F8-7A01-449E-BD84-80E3EF11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138D02-9949-47C8-BBB4-07244C0D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83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F98AEF-37A2-46BA-B65E-B0AEF63A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02AA7D-1958-45B7-9449-1A6DFB786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DF1BD6-B4E0-4335-BA69-C5E0B7D59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2737-7D38-455A-8E2C-9EEEB8C2E7AE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BC3837-D531-4802-95D9-F92FD7899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DB06C0-7D86-487D-A2CA-1CBA5EB98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1F47-3169-4074-9C8F-3AB17B821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7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oewerktmijnstad.n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oewerktmijnstad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11A49-D17B-4F68-BAF0-F8B791971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49638"/>
          </a:xfrm>
        </p:spPr>
        <p:txBody>
          <a:bodyPr>
            <a:normAutofit fontScale="90000"/>
          </a:bodyPr>
          <a:lstStyle/>
          <a:p>
            <a:br>
              <a:rPr lang="nl-NL" sz="8000" dirty="0"/>
            </a:br>
            <a:r>
              <a:rPr lang="nl-NL" sz="8000" dirty="0"/>
              <a:t>Samenwerking met het bedrijfsleven</a:t>
            </a:r>
            <a:br>
              <a:rPr lang="nl-NL" sz="8000" dirty="0"/>
            </a:br>
            <a:br>
              <a:rPr lang="nl-NL" sz="8000" dirty="0"/>
            </a:br>
            <a:r>
              <a:rPr lang="nl-NL" sz="4000" dirty="0"/>
              <a:t>samen maken we de regio van, voor en door iedereen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59D871-A4C9-4CEF-84C6-60C7D63CC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300" y="5202238"/>
            <a:ext cx="9144000" cy="1655762"/>
          </a:xfrm>
        </p:spPr>
        <p:txBody>
          <a:bodyPr>
            <a:normAutofit/>
          </a:bodyPr>
          <a:lstStyle/>
          <a:p>
            <a:r>
              <a:rPr lang="nl-NL" dirty="0"/>
              <a:t>Turnhout 13-2-2020</a:t>
            </a:r>
          </a:p>
          <a:p>
            <a:r>
              <a:rPr lang="nl-NL" dirty="0"/>
              <a:t>Ruud Porck</a:t>
            </a:r>
          </a:p>
        </p:txBody>
      </p:sp>
      <p:pic>
        <p:nvPicPr>
          <p:cNvPr id="4" name="Picture 2" descr="Afbeeldingsresultaat voor logo sterk techniek onderwijs">
            <a:extLst>
              <a:ext uri="{FF2B5EF4-FFF2-40B4-BE49-F238E27FC236}">
                <a16:creationId xmlns:a16="http://schemas.microsoft.com/office/drawing/2014/main" id="{01D394BC-1B48-4720-AD72-9FCC418D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288"/>
            <a:ext cx="1863090" cy="9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DDCC91-8BEE-4E62-9122-A8C3C141B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1" y="6030119"/>
            <a:ext cx="33528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aradiso amsterdam dj">
            <a:extLst>
              <a:ext uri="{FF2B5EF4-FFF2-40B4-BE49-F238E27FC236}">
                <a16:creationId xmlns:a16="http://schemas.microsoft.com/office/drawing/2014/main" id="{9B641E78-91A8-C246-B597-A275C3D6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14" y="-1"/>
            <a:ext cx="9644634" cy="6912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ss House 1.m4a">
            <a:hlinkClick r:id="" action="ppaction://media"/>
            <a:extLst>
              <a:ext uri="{FF2B5EF4-FFF2-40B4-BE49-F238E27FC236}">
                <a16:creationId xmlns:a16="http://schemas.microsoft.com/office/drawing/2014/main" id="{A8863A11-555B-EB48-9272-BBCCCDFA5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9696" y="5925277"/>
            <a:ext cx="236736" cy="3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DC44AC48-8FAA-4DDB-8020-BA0DF847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1850" y="-104219"/>
            <a:ext cx="11977975" cy="7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6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logo sterk techniek onderwijs">
            <a:extLst>
              <a:ext uri="{FF2B5EF4-FFF2-40B4-BE49-F238E27FC236}">
                <a16:creationId xmlns:a16="http://schemas.microsoft.com/office/drawing/2014/main" id="{752F3592-3934-4D0F-A832-99AAEF70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288"/>
            <a:ext cx="1863090" cy="9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12AD2C3-5DA9-43DA-8492-B2E4B0F8BE50}"/>
              </a:ext>
            </a:extLst>
          </p:cNvPr>
          <p:cNvSpPr txBox="1"/>
          <p:nvPr/>
        </p:nvSpPr>
        <p:spPr>
          <a:xfrm>
            <a:off x="2801668" y="449105"/>
            <a:ext cx="65886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/>
              <a:t>The </a:t>
            </a:r>
            <a:r>
              <a:rPr lang="nl-NL" sz="6600" b="1" dirty="0"/>
              <a:t>trust</a:t>
            </a:r>
            <a:r>
              <a:rPr lang="nl-NL" sz="6600" dirty="0"/>
              <a:t> </a:t>
            </a:r>
            <a:r>
              <a:rPr lang="nl-NL" sz="6600" dirty="0" err="1"/>
              <a:t>equation</a:t>
            </a:r>
            <a:endParaRPr lang="nl-NL" sz="6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EAF4DD4-84D0-47B5-86D2-AC8E00BCAD09}"/>
              </a:ext>
            </a:extLst>
          </p:cNvPr>
          <p:cNvSpPr txBox="1"/>
          <p:nvPr/>
        </p:nvSpPr>
        <p:spPr>
          <a:xfrm>
            <a:off x="3424948" y="1698412"/>
            <a:ext cx="8679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u="sng" dirty="0" err="1"/>
              <a:t>Credibility</a:t>
            </a:r>
            <a:r>
              <a:rPr lang="nl-NL" sz="4800" u="sng" dirty="0"/>
              <a:t> x </a:t>
            </a:r>
            <a:r>
              <a:rPr lang="nl-NL" sz="4800" u="sng" dirty="0" err="1"/>
              <a:t>Reliability</a:t>
            </a:r>
            <a:r>
              <a:rPr lang="nl-NL" sz="4800" u="sng" dirty="0"/>
              <a:t> x </a:t>
            </a:r>
            <a:r>
              <a:rPr lang="nl-NL" sz="4800" u="sng" dirty="0" err="1"/>
              <a:t>Intimacy</a:t>
            </a:r>
            <a:r>
              <a:rPr lang="nl-NL" sz="4800" u="sng" dirty="0"/>
              <a:t> </a:t>
            </a:r>
            <a:r>
              <a:rPr lang="nl-NL" sz="4800" dirty="0"/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2004D47-C8B8-4FA4-98D4-EF60EA4BA6DD}"/>
              </a:ext>
            </a:extLst>
          </p:cNvPr>
          <p:cNvSpPr txBox="1"/>
          <p:nvPr/>
        </p:nvSpPr>
        <p:spPr>
          <a:xfrm>
            <a:off x="5434464" y="2437468"/>
            <a:ext cx="4303101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/>
              <a:t> </a:t>
            </a:r>
            <a:r>
              <a:rPr lang="nl-NL" sz="4800" dirty="0" err="1"/>
              <a:t>Self-Orientation</a:t>
            </a:r>
            <a:endParaRPr lang="nl-NL" sz="48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9440620-0878-4744-8CCA-064E84971211}"/>
              </a:ext>
            </a:extLst>
          </p:cNvPr>
          <p:cNvSpPr txBox="1"/>
          <p:nvPr/>
        </p:nvSpPr>
        <p:spPr>
          <a:xfrm>
            <a:off x="474739" y="1768844"/>
            <a:ext cx="27655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b="1" dirty="0"/>
              <a:t>Trust</a:t>
            </a:r>
            <a:r>
              <a:rPr lang="nl-NL" sz="7200" dirty="0"/>
              <a:t> =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097B4A6-4FD1-43A5-B842-407324E40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1" y="3268465"/>
            <a:ext cx="6223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logo sterk techniek onderwijs">
            <a:extLst>
              <a:ext uri="{FF2B5EF4-FFF2-40B4-BE49-F238E27FC236}">
                <a16:creationId xmlns:a16="http://schemas.microsoft.com/office/drawing/2014/main" id="{752F3592-3934-4D0F-A832-99AAEF70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" y="54745"/>
            <a:ext cx="1863090" cy="9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9244AF9-7744-4726-AC0F-FB9A5AB952C2}"/>
              </a:ext>
            </a:extLst>
          </p:cNvPr>
          <p:cNvCxnSpPr/>
          <p:nvPr/>
        </p:nvCxnSpPr>
        <p:spPr>
          <a:xfrm>
            <a:off x="6312687" y="666891"/>
            <a:ext cx="0" cy="390861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3A94F8FB-5341-4A4F-BCC4-266E4146AE7B}"/>
              </a:ext>
            </a:extLst>
          </p:cNvPr>
          <p:cNvSpPr txBox="1"/>
          <p:nvPr/>
        </p:nvSpPr>
        <p:spPr>
          <a:xfrm>
            <a:off x="5704463" y="172055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413C545-BF01-4AE2-8192-ADE84C787F94}"/>
              </a:ext>
            </a:extLst>
          </p:cNvPr>
          <p:cNvSpPr txBox="1"/>
          <p:nvPr/>
        </p:nvSpPr>
        <p:spPr>
          <a:xfrm>
            <a:off x="1528025" y="2469106"/>
            <a:ext cx="161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Verbeteren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5797909-5F0F-4F30-93C2-154BAB36D42B}"/>
              </a:ext>
            </a:extLst>
          </p:cNvPr>
          <p:cNvSpPr txBox="1"/>
          <p:nvPr/>
        </p:nvSpPr>
        <p:spPr>
          <a:xfrm>
            <a:off x="9755588" y="2474506"/>
            <a:ext cx="1724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Vernieuwen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27FCBDF-9578-4D3D-8960-BDE4255D6BC2}"/>
              </a:ext>
            </a:extLst>
          </p:cNvPr>
          <p:cNvSpPr txBox="1"/>
          <p:nvPr/>
        </p:nvSpPr>
        <p:spPr>
          <a:xfrm>
            <a:off x="5774064" y="4633167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Uitwisselen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FCF9649-D1F4-4899-ABC5-252E930EEE52}"/>
              </a:ext>
            </a:extLst>
          </p:cNvPr>
          <p:cNvSpPr txBox="1"/>
          <p:nvPr/>
        </p:nvSpPr>
        <p:spPr>
          <a:xfrm>
            <a:off x="3281385" y="3917342"/>
            <a:ext cx="1964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50000"/>
                  </a:schemeClr>
                </a:solidFill>
              </a:rPr>
              <a:t>Morgen</a:t>
            </a:r>
          </a:p>
          <a:p>
            <a:r>
              <a:rPr lang="nl-NL" sz="2400" dirty="0">
                <a:solidFill>
                  <a:schemeClr val="tx1">
                    <a:lumMod val="50000"/>
                  </a:schemeClr>
                </a:solidFill>
              </a:rPr>
              <a:t>Stap voor stap</a:t>
            </a:r>
          </a:p>
          <a:p>
            <a:r>
              <a:rPr lang="nl-NL" sz="2400" dirty="0">
                <a:solidFill>
                  <a:schemeClr val="tx1">
                    <a:lumMod val="50000"/>
                  </a:schemeClr>
                </a:solidFill>
              </a:rPr>
              <a:t>Beter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F2E9022-A4DD-47BA-A886-E4AD5E9F2A40}"/>
              </a:ext>
            </a:extLst>
          </p:cNvPr>
          <p:cNvSpPr txBox="1"/>
          <p:nvPr/>
        </p:nvSpPr>
        <p:spPr>
          <a:xfrm>
            <a:off x="7625887" y="868312"/>
            <a:ext cx="16669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50000"/>
                  </a:schemeClr>
                </a:solidFill>
              </a:rPr>
              <a:t>Vertrouwen</a:t>
            </a:r>
          </a:p>
          <a:p>
            <a:r>
              <a:rPr lang="nl-NL" sz="2400" dirty="0">
                <a:solidFill>
                  <a:schemeClr val="tx1">
                    <a:lumMod val="50000"/>
                  </a:schemeClr>
                </a:solidFill>
              </a:rPr>
              <a:t>Toekomst</a:t>
            </a:r>
          </a:p>
          <a:p>
            <a:r>
              <a:rPr lang="nl-NL" sz="2400" dirty="0">
                <a:solidFill>
                  <a:schemeClr val="tx1">
                    <a:lumMod val="50000"/>
                  </a:schemeClr>
                </a:solidFill>
              </a:rPr>
              <a:t>Innovatie</a:t>
            </a:r>
          </a:p>
          <a:p>
            <a:endParaRPr lang="nl-NL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6DF4180-7F0C-488E-9A6A-5F50FD2134E3}"/>
              </a:ext>
            </a:extLst>
          </p:cNvPr>
          <p:cNvCxnSpPr>
            <a:cxnSpLocks/>
          </p:cNvCxnSpPr>
          <p:nvPr/>
        </p:nvCxnSpPr>
        <p:spPr>
          <a:xfrm flipV="1">
            <a:off x="3479841" y="2745610"/>
            <a:ext cx="6185464" cy="1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aan 21">
            <a:extLst>
              <a:ext uri="{FF2B5EF4-FFF2-40B4-BE49-F238E27FC236}">
                <a16:creationId xmlns:a16="http://schemas.microsoft.com/office/drawing/2014/main" id="{67ABF06C-ACFD-49F0-B6D1-5C88653A873E}"/>
              </a:ext>
            </a:extLst>
          </p:cNvPr>
          <p:cNvSpPr/>
          <p:nvPr/>
        </p:nvSpPr>
        <p:spPr>
          <a:xfrm rot="436849">
            <a:off x="6931110" y="45671"/>
            <a:ext cx="3077451" cy="2352325"/>
          </a:xfrm>
          <a:prstGeom prst="teardrop">
            <a:avLst>
              <a:gd name="adj" fmla="val 11095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3" name="Traan 22">
            <a:extLst>
              <a:ext uri="{FF2B5EF4-FFF2-40B4-BE49-F238E27FC236}">
                <a16:creationId xmlns:a16="http://schemas.microsoft.com/office/drawing/2014/main" id="{6B685C06-9E8C-46A1-B6EB-1CB1F382C5F3}"/>
              </a:ext>
            </a:extLst>
          </p:cNvPr>
          <p:cNvSpPr/>
          <p:nvPr/>
        </p:nvSpPr>
        <p:spPr>
          <a:xfrm rot="11099962">
            <a:off x="2443644" y="2835416"/>
            <a:ext cx="3221287" cy="2566142"/>
          </a:xfrm>
          <a:prstGeom prst="teardrop">
            <a:avLst>
              <a:gd name="adj" fmla="val 10985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F6B5908-AA39-4ED7-855C-DA12BB2640D2}"/>
              </a:ext>
            </a:extLst>
          </p:cNvPr>
          <p:cNvSpPr txBox="1"/>
          <p:nvPr/>
        </p:nvSpPr>
        <p:spPr>
          <a:xfrm>
            <a:off x="6342278" y="2686324"/>
            <a:ext cx="91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intentie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F0EE1BF4-1710-4E55-8317-3EEB09CDE271}"/>
              </a:ext>
            </a:extLst>
          </p:cNvPr>
          <p:cNvCxnSpPr>
            <a:cxnSpLocks/>
          </p:cNvCxnSpPr>
          <p:nvPr/>
        </p:nvCxnSpPr>
        <p:spPr>
          <a:xfrm>
            <a:off x="7262232" y="2871458"/>
            <a:ext cx="392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CA11FC5-358A-4A6A-B05C-1A6A847A1581}"/>
              </a:ext>
            </a:extLst>
          </p:cNvPr>
          <p:cNvSpPr txBox="1"/>
          <p:nvPr/>
        </p:nvSpPr>
        <p:spPr>
          <a:xfrm rot="16200000">
            <a:off x="5825663" y="2059217"/>
            <a:ext cx="60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aard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45E517A-49F2-4211-85AA-6D02829DAC43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128022" y="1454524"/>
            <a:ext cx="0" cy="487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EF2783F-52EB-435E-9390-1722491D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0254" y="5499427"/>
            <a:ext cx="8881145" cy="1155460"/>
          </a:xfrm>
        </p:spPr>
        <p:txBody>
          <a:bodyPr>
            <a:noAutofit/>
          </a:bodyPr>
          <a:lstStyle/>
          <a:p>
            <a:pPr algn="l"/>
            <a:r>
              <a:rPr lang="nl-NL" sz="4800" b="1" dirty="0">
                <a:solidFill>
                  <a:srgbClr val="FC9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grondvormen van samenwerken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809922-A761-4B94-81D1-1377A7F0577A}"/>
              </a:ext>
            </a:extLst>
          </p:cNvPr>
          <p:cNvSpPr txBox="1"/>
          <p:nvPr/>
        </p:nvSpPr>
        <p:spPr>
          <a:xfrm>
            <a:off x="2544414" y="308453"/>
            <a:ext cx="261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Functioneel samenwerken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41A80E-D8E8-4724-85CE-90BFABB44A20}"/>
              </a:ext>
            </a:extLst>
          </p:cNvPr>
          <p:cNvSpPr txBox="1"/>
          <p:nvPr/>
        </p:nvSpPr>
        <p:spPr>
          <a:xfrm>
            <a:off x="2547973" y="3344256"/>
            <a:ext cx="289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/>
              <a:t>Transactioneel</a:t>
            </a:r>
            <a:r>
              <a:rPr lang="nl-NL" i="1" dirty="0"/>
              <a:t> samenwerken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0078C30-E22F-48F0-B4AF-8353F31A3220}"/>
              </a:ext>
            </a:extLst>
          </p:cNvPr>
          <p:cNvSpPr txBox="1"/>
          <p:nvPr/>
        </p:nvSpPr>
        <p:spPr>
          <a:xfrm>
            <a:off x="7444714" y="3425099"/>
            <a:ext cx="26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Verkennend samenwerken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6A5D251-3D68-476A-A1CB-A169AB9098A9}"/>
              </a:ext>
            </a:extLst>
          </p:cNvPr>
          <p:cNvSpPr txBox="1"/>
          <p:nvPr/>
        </p:nvSpPr>
        <p:spPr>
          <a:xfrm>
            <a:off x="7390389" y="308453"/>
            <a:ext cx="287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Ondernemend samenwerken</a:t>
            </a:r>
          </a:p>
        </p:txBody>
      </p:sp>
    </p:spTree>
    <p:extLst>
      <p:ext uri="{BB962C8B-B14F-4D97-AF65-F5344CB8AC3E}">
        <p14:creationId xmlns:p14="http://schemas.microsoft.com/office/powerpoint/2010/main" val="180275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2FE6AF1-1213-4483-B14F-A0E977DC0CB1}"/>
              </a:ext>
            </a:extLst>
          </p:cNvPr>
          <p:cNvSpPr txBox="1"/>
          <p:nvPr/>
        </p:nvSpPr>
        <p:spPr>
          <a:xfrm>
            <a:off x="228599" y="268356"/>
            <a:ext cx="115293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Ondernemer zoekt getalenteerde arbeidskrachten</a:t>
            </a:r>
          </a:p>
          <a:p>
            <a:endParaRPr lang="nl-NL" dirty="0"/>
          </a:p>
          <a:p>
            <a:r>
              <a:rPr lang="nl-NL" dirty="0"/>
              <a:t>Door arbeidsmarktspanning lopen innovatieve bedrijven kansen mis en kunnen zij moeilijk doorgroeien</a:t>
            </a:r>
          </a:p>
          <a:p>
            <a:endParaRPr lang="nl-NL" dirty="0"/>
          </a:p>
          <a:p>
            <a:r>
              <a:rPr lang="nl-NL" sz="3200" dirty="0"/>
              <a:t>Elke sector heeft zijn eigen knelpunten maar deelt een tekort aan technische krachten</a:t>
            </a:r>
            <a:br>
              <a:rPr lang="nl-NL" sz="3200" dirty="0"/>
            </a:br>
            <a:r>
              <a:rPr lang="nl-NL" sz="3200" dirty="0"/>
              <a:t>Dit eist een andere manier van denken en doen rondom vaardigheden in de beroepscontext</a:t>
            </a:r>
          </a:p>
          <a:p>
            <a:endParaRPr lang="nl-NL" dirty="0"/>
          </a:p>
          <a:p>
            <a:r>
              <a:rPr lang="nl-NL" dirty="0"/>
              <a:t>Oplossen van mismatches. Hoe?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Richt pools op in krapteberoepen</a:t>
            </a:r>
          </a:p>
          <a:p>
            <a:pPr marL="285750" indent="-285750">
              <a:buFontTx/>
              <a:buChar char="-"/>
            </a:pPr>
            <a:r>
              <a:rPr lang="nl-NL" dirty="0"/>
              <a:t>Collectief zij-instromers opleiden (MKB)</a:t>
            </a:r>
          </a:p>
          <a:p>
            <a:pPr marL="285750" indent="-285750">
              <a:buFontTx/>
              <a:buChar char="-"/>
            </a:pPr>
            <a:r>
              <a:rPr lang="nl-NL" dirty="0"/>
              <a:t>Stimuleer opleidingsinitiatieven vanuit het bedrijfsleven</a:t>
            </a:r>
          </a:p>
          <a:p>
            <a:pPr marL="285750" indent="-285750">
              <a:buFontTx/>
              <a:buChar char="-"/>
            </a:pPr>
            <a:r>
              <a:rPr lang="nl-NL" dirty="0"/>
              <a:t>Meer uitwisselingen van docenten  beroepsonderwijs en bedrijfsleven</a:t>
            </a:r>
          </a:p>
          <a:p>
            <a:pPr marL="285750" indent="-285750">
              <a:buFontTx/>
              <a:buChar char="-"/>
            </a:pPr>
            <a:r>
              <a:rPr lang="nl-NL" dirty="0"/>
              <a:t>Leven Lang Ontwikkelen centraal stellen</a:t>
            </a:r>
          </a:p>
          <a:p>
            <a:pPr marL="285750" indent="-285750">
              <a:buFontTx/>
              <a:buChar char="-"/>
            </a:pPr>
            <a:r>
              <a:rPr lang="nl-NL" dirty="0"/>
              <a:t>Nu investeren in vaardigheden van zittend personeel</a:t>
            </a:r>
          </a:p>
          <a:p>
            <a:pPr marL="285750" indent="-285750">
              <a:buFontTx/>
              <a:buChar char="-"/>
            </a:pPr>
            <a:r>
              <a:rPr lang="nl-NL" dirty="0"/>
              <a:t>Opschalen Publiek Private Samenwerkingen</a:t>
            </a:r>
          </a:p>
        </p:txBody>
      </p:sp>
    </p:spTree>
    <p:extLst>
      <p:ext uri="{BB962C8B-B14F-4D97-AF65-F5344CB8AC3E}">
        <p14:creationId xmlns:p14="http://schemas.microsoft.com/office/powerpoint/2010/main" val="372092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DC44AC48-8FAA-4DDB-8020-BA0DF847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0" y="0"/>
            <a:ext cx="115924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678479A-63D4-4C9C-9ED3-577AF0CEF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0" y="0"/>
            <a:ext cx="1228724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0E6DFD-C0AA-4F85-BBD6-72437F7BF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4025349"/>
            <a:ext cx="4616726" cy="28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F99836-1699-4ABA-AA1F-14B219007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93" y="1"/>
            <a:ext cx="6858000" cy="6858000"/>
          </a:xfrm>
          <a:prstGeom prst="rect">
            <a:avLst/>
          </a:prstGeom>
        </p:spPr>
      </p:pic>
      <p:sp>
        <p:nvSpPr>
          <p:cNvPr id="13" name="Subtitel 2">
            <a:extLst>
              <a:ext uri="{FF2B5EF4-FFF2-40B4-BE49-F238E27FC236}">
                <a16:creationId xmlns:a16="http://schemas.microsoft.com/office/drawing/2014/main" id="{8D4FC689-799C-419A-A0EA-E49F19349B13}"/>
              </a:ext>
            </a:extLst>
          </p:cNvPr>
          <p:cNvSpPr txBox="1">
            <a:spLocks/>
          </p:cNvSpPr>
          <p:nvPr/>
        </p:nvSpPr>
        <p:spPr>
          <a:xfrm>
            <a:off x="1210094" y="1598447"/>
            <a:ext cx="6777751" cy="3074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400" i="1" dirty="0"/>
              <a:t>‘Onderwijs is het machtigste wapen om de wereld te veranderen’ </a:t>
            </a:r>
          </a:p>
          <a:p>
            <a:pPr algn="l"/>
            <a:endParaRPr lang="nl-NL" sz="4400" dirty="0"/>
          </a:p>
          <a:p>
            <a:pPr algn="l"/>
            <a:r>
              <a:rPr lang="nl-NL" sz="4400" dirty="0"/>
              <a:t>Nelson Mandela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34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4415246" y="3570330"/>
            <a:ext cx="391885" cy="3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1" name="Groep 40"/>
          <p:cNvGrpSpPr/>
          <p:nvPr/>
        </p:nvGrpSpPr>
        <p:grpSpPr>
          <a:xfrm>
            <a:off x="1544761" y="2319279"/>
            <a:ext cx="5929290" cy="2876570"/>
            <a:chOff x="1544761" y="2319279"/>
            <a:chExt cx="5929290" cy="2876570"/>
          </a:xfrm>
        </p:grpSpPr>
        <p:sp>
          <p:nvSpPr>
            <p:cNvPr id="23" name="Ovaal 22"/>
            <p:cNvSpPr/>
            <p:nvPr/>
          </p:nvSpPr>
          <p:spPr>
            <a:xfrm>
              <a:off x="4600221" y="2319279"/>
              <a:ext cx="2873830" cy="28765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Gelijkbenige driehoek 26"/>
            <p:cNvSpPr/>
            <p:nvPr/>
          </p:nvSpPr>
          <p:spPr>
            <a:xfrm rot="3165885">
              <a:off x="6784619" y="4751492"/>
              <a:ext cx="304800" cy="2268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Gelijkbenige driehoek 28"/>
            <p:cNvSpPr/>
            <p:nvPr/>
          </p:nvSpPr>
          <p:spPr>
            <a:xfrm rot="18273813">
              <a:off x="6604749" y="2417505"/>
              <a:ext cx="304800" cy="2268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Gelijkbenige driehoek 30"/>
            <p:cNvSpPr/>
            <p:nvPr/>
          </p:nvSpPr>
          <p:spPr>
            <a:xfrm rot="10800000">
              <a:off x="4458788" y="3684805"/>
              <a:ext cx="304800" cy="2268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PIJL-RECHTS 33"/>
            <p:cNvSpPr/>
            <p:nvPr/>
          </p:nvSpPr>
          <p:spPr>
            <a:xfrm>
              <a:off x="3621349" y="3440063"/>
              <a:ext cx="685800" cy="635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Afgeronde rechthoek 4"/>
            <p:cNvSpPr/>
            <p:nvPr/>
          </p:nvSpPr>
          <p:spPr>
            <a:xfrm>
              <a:off x="1544761" y="3313505"/>
              <a:ext cx="1872327" cy="88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Instroom</a:t>
              </a:r>
              <a:endParaRPr lang="nl-NL" sz="1400" kern="1200" dirty="0"/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4870915" y="3470288"/>
              <a:ext cx="15564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>
                  <a:solidFill>
                    <a:srgbClr val="FF0000"/>
                  </a:solidFill>
                </a:rPr>
                <a:t>Werken</a:t>
              </a:r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7474051" y="2319279"/>
            <a:ext cx="3017520" cy="2876570"/>
            <a:chOff x="7474051" y="2319279"/>
            <a:chExt cx="3017520" cy="2876570"/>
          </a:xfrm>
        </p:grpSpPr>
        <p:sp>
          <p:nvSpPr>
            <p:cNvPr id="24" name="Ovaal 23"/>
            <p:cNvSpPr/>
            <p:nvPr/>
          </p:nvSpPr>
          <p:spPr>
            <a:xfrm>
              <a:off x="7474051" y="2319279"/>
              <a:ext cx="2873830" cy="28765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Gelijkbenige driehoek 25"/>
            <p:cNvSpPr/>
            <p:nvPr/>
          </p:nvSpPr>
          <p:spPr>
            <a:xfrm rot="3165885">
              <a:off x="7976094" y="2437819"/>
              <a:ext cx="304800" cy="2268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Gelijkbenige driehoek 27"/>
            <p:cNvSpPr/>
            <p:nvPr/>
          </p:nvSpPr>
          <p:spPr>
            <a:xfrm rot="10800000">
              <a:off x="10186771" y="3644132"/>
              <a:ext cx="304800" cy="2268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Gelijkbenige driehoek 29"/>
            <p:cNvSpPr/>
            <p:nvPr/>
          </p:nvSpPr>
          <p:spPr>
            <a:xfrm rot="18273813">
              <a:off x="7940269" y="4815099"/>
              <a:ext cx="304800" cy="2268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8722358" y="3470288"/>
              <a:ext cx="15564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>
                  <a:solidFill>
                    <a:srgbClr val="FF0000"/>
                  </a:solidFill>
                </a:rPr>
                <a:t>Leren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0824" y="291594"/>
            <a:ext cx="8901881" cy="1361328"/>
          </a:xfrm>
        </p:spPr>
        <p:txBody>
          <a:bodyPr>
            <a:noAutofit/>
          </a:bodyPr>
          <a:lstStyle/>
          <a:p>
            <a:pPr algn="r"/>
            <a:r>
              <a:rPr lang="nl-NL" sz="6000" b="1" i="1" dirty="0"/>
              <a:t>Gezonde samenhang tussen </a:t>
            </a:r>
            <a:br>
              <a:rPr lang="nl-NL" sz="6000" b="1" i="1" dirty="0"/>
            </a:br>
            <a:r>
              <a:rPr lang="nl-NL" sz="6000" b="1" i="1" dirty="0"/>
              <a:t>werken en leren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494-CEE0-4275-A5DF-00990DC36784}" type="datetime1">
              <a:rPr lang="nl-NL" smtClean="0"/>
              <a:t>10-2-2020</a:t>
            </a:fld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993-9258-439C-A1F6-CC97F1BEEA94}" type="slidenum">
              <a:rPr lang="en-GB" smtClean="0"/>
              <a:t>3</a:t>
            </a:fld>
            <a:endParaRPr lang="en-GB"/>
          </a:p>
        </p:txBody>
      </p:sp>
      <p:sp>
        <p:nvSpPr>
          <p:cNvPr id="15" name="Afgeronde rechthoek 14"/>
          <p:cNvSpPr/>
          <p:nvPr/>
        </p:nvSpPr>
        <p:spPr>
          <a:xfrm>
            <a:off x="6489842" y="3265460"/>
            <a:ext cx="1968417" cy="98420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B96182-452D-477D-9338-381BC968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387" y="1146989"/>
            <a:ext cx="2465206" cy="18453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9122DBD-15B9-49B9-9A6E-54C1C936A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7" y="2960079"/>
            <a:ext cx="2467905" cy="164847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BE21E6-0416-4AAA-BA51-9F6BA6584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8" y="4613627"/>
            <a:ext cx="2478924" cy="1652616"/>
          </a:xfrm>
          <a:prstGeom prst="rect">
            <a:avLst/>
          </a:prstGeom>
        </p:spPr>
      </p:pic>
      <p:pic>
        <p:nvPicPr>
          <p:cNvPr id="1026" name="Picture 2" descr="https://dragonflytraining.files.wordpress.com/2013/10/man-with-questio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2" y="1055278"/>
            <a:ext cx="5858388" cy="58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BD34FCA-E3B9-4254-9955-04379D96CDE8}"/>
              </a:ext>
            </a:extLst>
          </p:cNvPr>
          <p:cNvSpPr txBox="1"/>
          <p:nvPr/>
        </p:nvSpPr>
        <p:spPr>
          <a:xfrm>
            <a:off x="6518162" y="3361407"/>
            <a:ext cx="2003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voor iedereen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een plek</a:t>
            </a:r>
          </a:p>
        </p:txBody>
      </p:sp>
    </p:spTree>
    <p:extLst>
      <p:ext uri="{BB962C8B-B14F-4D97-AF65-F5344CB8AC3E}">
        <p14:creationId xmlns:p14="http://schemas.microsoft.com/office/powerpoint/2010/main" val="38200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3.33333E-6 C 0.00079 0.11666 0.05092 0.21134 0.11303 0.21134 C 0.18607 0.21134 0.21251 0.10602 0.22383 0.04236 L 0.23516 -0.0426 C 0.24623 -0.10625 0.27448 -0.21135 0.35704 -0.21135 C 0.40951 -0.21135 0.47006 -0.1169 0.47006 3.33333E-6 C 0.47006 0.11666 0.40951 0.21134 0.35704 0.21134 C 0.27448 0.21134 0.24623 0.10602 0.23516 0.04236 L 0.22383 -0.0426 C 0.21251 -0.10625 0.18607 -0.21135 0.11303 -0.21135 C 0.05092 -0.21135 0.00079 -0.1169 0.00079 3.33333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18807-737F-48A3-A09B-33621AC3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5024900-FD04-4C2C-B055-3052380F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8599"/>
            <a:ext cx="12315825" cy="9116599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80C64D9-4FF5-4F9C-A638-2FA9A299DF13}"/>
              </a:ext>
            </a:extLst>
          </p:cNvPr>
          <p:cNvSpPr txBox="1"/>
          <p:nvPr/>
        </p:nvSpPr>
        <p:spPr>
          <a:xfrm>
            <a:off x="542924" y="5569545"/>
            <a:ext cx="1122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Dromen als fundament voor innovaties</a:t>
            </a:r>
          </a:p>
        </p:txBody>
      </p:sp>
    </p:spTree>
    <p:extLst>
      <p:ext uri="{BB962C8B-B14F-4D97-AF65-F5344CB8AC3E}">
        <p14:creationId xmlns:p14="http://schemas.microsoft.com/office/powerpoint/2010/main" val="138379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68344-D94F-4C64-BC05-2A34978B7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428141"/>
            <a:ext cx="10007600" cy="893763"/>
          </a:xfrm>
        </p:spPr>
        <p:txBody>
          <a:bodyPr>
            <a:noAutofit/>
          </a:bodyPr>
          <a:lstStyle/>
          <a:p>
            <a:r>
              <a:rPr lang="nl-NL" dirty="0"/>
              <a:t>Curriculum van de toekomst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B24682-8FDE-4051-8B4A-3F0836E21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112" y="2335561"/>
            <a:ext cx="5565388" cy="174113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4000" dirty="0"/>
              <a:t>Vakmanschap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4000" dirty="0"/>
              <a:t>Samenwerken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4000" dirty="0"/>
              <a:t>Creativiteit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4000" dirty="0"/>
              <a:t>Digitale geletterdheid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4000" dirty="0"/>
              <a:t>…….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6331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F69AB9-EE50-4A72-99C4-EA5F9FE9F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4" y="657225"/>
            <a:ext cx="6029899" cy="630555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322EFD-4088-4751-92E2-46C6936C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050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Toekomst school en bedrijfsleven?</a:t>
            </a:r>
          </a:p>
        </p:txBody>
      </p:sp>
    </p:spTree>
    <p:extLst>
      <p:ext uri="{BB962C8B-B14F-4D97-AF65-F5344CB8AC3E}">
        <p14:creationId xmlns:p14="http://schemas.microsoft.com/office/powerpoint/2010/main" val="412029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A35B086-3092-43F3-8655-3482E690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7"/>
            <a:ext cx="12192000" cy="68430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F2783F-52EB-435E-9390-1722491D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435" y="595123"/>
            <a:ext cx="8881145" cy="1155460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Kracht van beroepsonderwijs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64848DC-AC86-422E-8D26-10E2A2E63BF9}"/>
              </a:ext>
            </a:extLst>
          </p:cNvPr>
          <p:cNvSpPr txBox="1">
            <a:spLocks/>
          </p:cNvSpPr>
          <p:nvPr/>
        </p:nvSpPr>
        <p:spPr>
          <a:xfrm>
            <a:off x="-292702" y="1455082"/>
            <a:ext cx="4974034" cy="3737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b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Contextrijk</a:t>
            </a:r>
            <a:br>
              <a:rPr lang="nl-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Betekenisvol </a:t>
            </a:r>
            <a:br>
              <a:rPr lang="nl-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Activerend</a:t>
            </a:r>
          </a:p>
          <a:p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F647B2-016B-45C8-B71F-4C56EEB2A63B}"/>
              </a:ext>
            </a:extLst>
          </p:cNvPr>
          <p:cNvSpPr txBox="1"/>
          <p:nvPr/>
        </p:nvSpPr>
        <p:spPr>
          <a:xfrm>
            <a:off x="1669774" y="5824330"/>
            <a:ext cx="9322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Regio is het nieuwe leslokaal!</a:t>
            </a:r>
          </a:p>
          <a:p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2666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5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aradiso amsterdam dj">
            <a:extLst>
              <a:ext uri="{FF2B5EF4-FFF2-40B4-BE49-F238E27FC236}">
                <a16:creationId xmlns:a16="http://schemas.microsoft.com/office/drawing/2014/main" id="{9B641E78-91A8-C246-B597-A275C3D6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14" y="-1"/>
            <a:ext cx="9644634" cy="6912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ss House 1.m4a">
            <a:hlinkClick r:id="" action="ppaction://media"/>
            <a:extLst>
              <a:ext uri="{FF2B5EF4-FFF2-40B4-BE49-F238E27FC236}">
                <a16:creationId xmlns:a16="http://schemas.microsoft.com/office/drawing/2014/main" id="{A8863A11-555B-EB48-9272-BBCCCDFA5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9696" y="5925277"/>
            <a:ext cx="236736" cy="315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95630A3-A97E-43D0-A40C-4F8AB0361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204" y="5056821"/>
            <a:ext cx="1489514" cy="17008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39D214-CCF8-4F6A-9DB0-31497A560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13360"/>
            <a:ext cx="12313920" cy="81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15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8C903-9515-4C37-A395-0F2DE3E3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DB9B03-AF90-4611-A04F-65E6888B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18545CD6-D29F-40B7-AB98-9B078005D9FB" descr="18545CD6-D29F-40B7-AB98-9B078005D9FB">
            <a:extLst>
              <a:ext uri="{FF2B5EF4-FFF2-40B4-BE49-F238E27FC236}">
                <a16:creationId xmlns:a16="http://schemas.microsoft.com/office/drawing/2014/main" id="{B71DFC7C-533E-4BFD-8F9E-F7289FD6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2" y="-35770"/>
            <a:ext cx="10580723" cy="70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9784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221</Words>
  <Application>Microsoft Office PowerPoint</Application>
  <PresentationFormat>Breedbeeld</PresentationFormat>
  <Paragraphs>62</Paragraphs>
  <Slides>15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 Samenwerking met het bedrijfsleven  samen maken we de regio van, voor en door iedereen</vt:lpstr>
      <vt:lpstr>PowerPoint-presentatie</vt:lpstr>
      <vt:lpstr>Gezonde samenhang tussen  werken en leren</vt:lpstr>
      <vt:lpstr>PowerPoint-presentatie</vt:lpstr>
      <vt:lpstr>Curriculum van de toekomst</vt:lpstr>
      <vt:lpstr>Toekomst school en bedrijfsleven?</vt:lpstr>
      <vt:lpstr>Kracht van beroepsonderwijs</vt:lpstr>
      <vt:lpstr>PowerPoint-presentatie</vt:lpstr>
      <vt:lpstr>PowerPoint-presentatie</vt:lpstr>
      <vt:lpstr>PowerPoint-presentatie</vt:lpstr>
      <vt:lpstr>PowerPoint-presentatie</vt:lpstr>
      <vt:lpstr>PowerPoint-presentatie</vt:lpstr>
      <vt:lpstr>4 grondvormen van samenwerken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 als leslokaal</dc:title>
  <dc:creator>Ruud Porck</dc:creator>
  <cp:lastModifiedBy>Ruud Porck</cp:lastModifiedBy>
  <cp:revision>53</cp:revision>
  <cp:lastPrinted>2020-01-30T18:17:27Z</cp:lastPrinted>
  <dcterms:created xsi:type="dcterms:W3CDTF">2019-09-29T09:37:33Z</dcterms:created>
  <dcterms:modified xsi:type="dcterms:W3CDTF">2020-02-10T09:44:26Z</dcterms:modified>
</cp:coreProperties>
</file>