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485" r:id="rId2"/>
    <p:sldId id="507" r:id="rId3"/>
    <p:sldId id="504" r:id="rId4"/>
    <p:sldId id="513" r:id="rId5"/>
    <p:sldId id="508" r:id="rId6"/>
    <p:sldId id="463" r:id="rId7"/>
    <p:sldId id="514" r:id="rId8"/>
    <p:sldId id="505" r:id="rId9"/>
    <p:sldId id="496" r:id="rId10"/>
    <p:sldId id="515" r:id="rId11"/>
    <p:sldId id="524" r:id="rId12"/>
    <p:sldId id="527" r:id="rId13"/>
    <p:sldId id="525" r:id="rId14"/>
    <p:sldId id="528" r:id="rId15"/>
    <p:sldId id="529" r:id="rId16"/>
    <p:sldId id="516" r:id="rId17"/>
    <p:sldId id="530" r:id="rId18"/>
    <p:sldId id="531" r:id="rId19"/>
    <p:sldId id="454" r:id="rId20"/>
  </p:sldIdLst>
  <p:sldSz cx="9144000" cy="6858000" type="screen4x3"/>
  <p:notesSz cx="6797675" cy="9926638"/>
  <p:embeddedFontLst>
    <p:embeddedFont>
      <p:font typeface="Cocon" panose="020B0604020202020204" charset="0"/>
      <p:regular r:id="rId23"/>
      <p:bold r:id="rId24"/>
    </p:embeddedFont>
    <p:embeddedFont>
      <p:font typeface="Calibri" panose="020F0502020204030204" pitchFamily="34" charset="0"/>
      <p:regular r:id="rId25"/>
      <p:bold r:id="rId26"/>
      <p:italic r:id="rId27"/>
      <p:boldItalic r:id="rId28"/>
    </p:embeddedFont>
    <p:embeddedFont>
      <p:font typeface="Comic Sans MS" panose="030F0702030302020204" pitchFamily="66" charset="0"/>
      <p:regular r:id="rId29"/>
      <p:bold r:id="rId30"/>
      <p:italic r:id="rId31"/>
      <p:boldItalic r:id="rId32"/>
    </p:embeddedFont>
    <p:embeddedFont>
      <p:font typeface="Stencil" panose="040409050D0802020404" pitchFamily="82" charset="0"/>
      <p:regular r:id="rId33"/>
    </p:embeddedFont>
  </p:embeddedFontLst>
  <p:defaultTextStyle>
    <a:defPPr>
      <a:defRPr lang="nl-NL"/>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AE1"/>
    <a:srgbClr val="FF0066"/>
    <a:srgbClr val="1DC4FF"/>
    <a:srgbClr val="8CC63F"/>
    <a:srgbClr val="00660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Stijl, gemiddeld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79032" autoAdjust="0"/>
  </p:normalViewPr>
  <p:slideViewPr>
    <p:cSldViewPr>
      <p:cViewPr varScale="1">
        <p:scale>
          <a:sx n="54" d="100"/>
          <a:sy n="54" d="100"/>
        </p:scale>
        <p:origin x="17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321" tIns="45661" rIns="91321" bIns="45661"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321" tIns="45661" rIns="91321" bIns="45661" rtlCol="0"/>
          <a:lstStyle>
            <a:lvl1pPr algn="r">
              <a:defRPr sz="1200"/>
            </a:lvl1pPr>
          </a:lstStyle>
          <a:p>
            <a:fld id="{4C09394A-C139-4730-8F0F-9003810A974E}" type="datetimeFigureOut">
              <a:rPr lang="nl-BE" smtClean="0"/>
              <a:pPr/>
              <a:t>16/02/2020</a:t>
            </a:fld>
            <a:endParaRPr lang="nl-BE"/>
          </a:p>
        </p:txBody>
      </p:sp>
      <p:sp>
        <p:nvSpPr>
          <p:cNvPr id="4" name="Tijdelijke aanduiding voor voettekst 3"/>
          <p:cNvSpPr>
            <a:spLocks noGrp="1"/>
          </p:cNvSpPr>
          <p:nvPr>
            <p:ph type="ftr" sz="quarter" idx="2"/>
          </p:nvPr>
        </p:nvSpPr>
        <p:spPr>
          <a:xfrm>
            <a:off x="1" y="9428584"/>
            <a:ext cx="2945659" cy="496332"/>
          </a:xfrm>
          <a:prstGeom prst="rect">
            <a:avLst/>
          </a:prstGeom>
        </p:spPr>
        <p:txBody>
          <a:bodyPr vert="horz" lIns="91321" tIns="45661" rIns="91321" bIns="45661"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28584"/>
            <a:ext cx="2945659" cy="496332"/>
          </a:xfrm>
          <a:prstGeom prst="rect">
            <a:avLst/>
          </a:prstGeom>
        </p:spPr>
        <p:txBody>
          <a:bodyPr vert="horz" lIns="91321" tIns="45661" rIns="91321" bIns="45661" rtlCol="0" anchor="b"/>
          <a:lstStyle>
            <a:lvl1pPr algn="r">
              <a:defRPr sz="1200"/>
            </a:lvl1pPr>
          </a:lstStyle>
          <a:p>
            <a:fld id="{9842172A-9DAD-413C-9050-9F5FF53D2A9E}" type="slidenum">
              <a:rPr lang="nl-BE" smtClean="0"/>
              <a:pPr/>
              <a:t>‹nr.›</a:t>
            </a:fld>
            <a:endParaRPr lang="nl-BE"/>
          </a:p>
        </p:txBody>
      </p:sp>
    </p:spTree>
    <p:extLst>
      <p:ext uri="{BB962C8B-B14F-4D97-AF65-F5344CB8AC3E}">
        <p14:creationId xmlns:p14="http://schemas.microsoft.com/office/powerpoint/2010/main" val="322947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321" tIns="45661" rIns="91321" bIns="45661"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321" tIns="45661" rIns="91321" bIns="45661" rtlCol="0"/>
          <a:lstStyle>
            <a:lvl1pPr algn="r">
              <a:defRPr sz="1200"/>
            </a:lvl1pPr>
          </a:lstStyle>
          <a:p>
            <a:fld id="{8397D54B-2FE1-453A-A989-63FA13080A31}" type="datetimeFigureOut">
              <a:rPr lang="nl-BE" smtClean="0"/>
              <a:pPr/>
              <a:t>16/02/2020</a:t>
            </a:fld>
            <a:endParaRPr lang="nl-BE"/>
          </a:p>
        </p:txBody>
      </p:sp>
      <p:sp>
        <p:nvSpPr>
          <p:cNvPr id="4" name="Tijdelijke aanduiding voor dia-afbeelding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endParaRPr lang="nl-BE"/>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321" tIns="45661" rIns="91321" bIns="45661"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1" y="9428584"/>
            <a:ext cx="2945659" cy="496332"/>
          </a:xfrm>
          <a:prstGeom prst="rect">
            <a:avLst/>
          </a:prstGeom>
        </p:spPr>
        <p:txBody>
          <a:bodyPr vert="horz" lIns="91321" tIns="45661" rIns="91321" bIns="45661"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6332"/>
          </a:xfrm>
          <a:prstGeom prst="rect">
            <a:avLst/>
          </a:prstGeom>
        </p:spPr>
        <p:txBody>
          <a:bodyPr vert="horz" lIns="91321" tIns="45661" rIns="91321" bIns="45661" rtlCol="0" anchor="b"/>
          <a:lstStyle>
            <a:lvl1pPr algn="r">
              <a:defRPr sz="1200"/>
            </a:lvl1pPr>
          </a:lstStyle>
          <a:p>
            <a:fld id="{3FEF948A-28DC-4F26-9502-C35DB6BCFC83}" type="slidenum">
              <a:rPr lang="nl-BE" smtClean="0"/>
              <a:pPr/>
              <a:t>‹nr.›</a:t>
            </a:fld>
            <a:endParaRPr lang="nl-BE"/>
          </a:p>
        </p:txBody>
      </p:sp>
    </p:spTree>
    <p:extLst>
      <p:ext uri="{BB962C8B-B14F-4D97-AF65-F5344CB8AC3E}">
        <p14:creationId xmlns:p14="http://schemas.microsoft.com/office/powerpoint/2010/main" val="1243571879"/>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a:t>
            </a:fld>
            <a:endParaRPr lang="nl-BE"/>
          </a:p>
        </p:txBody>
      </p:sp>
    </p:spTree>
    <p:extLst>
      <p:ext uri="{BB962C8B-B14F-4D97-AF65-F5344CB8AC3E}">
        <p14:creationId xmlns:p14="http://schemas.microsoft.com/office/powerpoint/2010/main" val="909720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10</a:t>
            </a:fld>
            <a:endParaRPr lang="nl-BE"/>
          </a:p>
        </p:txBody>
      </p:sp>
    </p:spTree>
    <p:extLst>
      <p:ext uri="{BB962C8B-B14F-4D97-AF65-F5344CB8AC3E}">
        <p14:creationId xmlns:p14="http://schemas.microsoft.com/office/powerpoint/2010/main" val="1316500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11</a:t>
            </a:fld>
            <a:endParaRPr lang="nl-BE"/>
          </a:p>
        </p:txBody>
      </p:sp>
    </p:spTree>
    <p:extLst>
      <p:ext uri="{BB962C8B-B14F-4D97-AF65-F5344CB8AC3E}">
        <p14:creationId xmlns:p14="http://schemas.microsoft.com/office/powerpoint/2010/main" val="410231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12</a:t>
            </a:fld>
            <a:endParaRPr lang="nl-BE"/>
          </a:p>
        </p:txBody>
      </p:sp>
    </p:spTree>
    <p:extLst>
      <p:ext uri="{BB962C8B-B14F-4D97-AF65-F5344CB8AC3E}">
        <p14:creationId xmlns:p14="http://schemas.microsoft.com/office/powerpoint/2010/main" val="345958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13</a:t>
            </a:fld>
            <a:endParaRPr lang="nl-BE"/>
          </a:p>
        </p:txBody>
      </p:sp>
    </p:spTree>
    <p:extLst>
      <p:ext uri="{BB962C8B-B14F-4D97-AF65-F5344CB8AC3E}">
        <p14:creationId xmlns:p14="http://schemas.microsoft.com/office/powerpoint/2010/main" val="335607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14</a:t>
            </a:fld>
            <a:endParaRPr lang="nl-BE"/>
          </a:p>
        </p:txBody>
      </p:sp>
    </p:spTree>
    <p:extLst>
      <p:ext uri="{BB962C8B-B14F-4D97-AF65-F5344CB8AC3E}">
        <p14:creationId xmlns:p14="http://schemas.microsoft.com/office/powerpoint/2010/main" val="76826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smtClean="0">
                <a:solidFill>
                  <a:schemeClr val="tx1"/>
                </a:solidFill>
                <a:effectLst/>
                <a:latin typeface="+mn-lt"/>
                <a:ea typeface="+mn-ea"/>
                <a:cs typeface="+mn-cs"/>
              </a:rPr>
              <a:t>Het groeigesprek tussen een leerkracht en leerling vindt twee keer per jaar plaats. Op dat moment maakt de leerkracht ruim de tijd om in een persoonlijk gesprek en aan de hand van het talentenrapport te kijken waar de talenten van de leerlingen liggen.</a:t>
            </a:r>
          </a:p>
          <a:p>
            <a:r>
              <a:rPr lang="nl-NL" sz="1200" b="0" i="0" kern="1200" dirty="0" smtClean="0">
                <a:solidFill>
                  <a:schemeClr val="tx1"/>
                </a:solidFill>
                <a:effectLst/>
                <a:latin typeface="+mn-lt"/>
                <a:ea typeface="+mn-ea"/>
                <a:cs typeface="+mn-cs"/>
              </a:rPr>
              <a:t>De leerling wordt gevraagd om een doel te stellen: wat zou dit schooljaar succesvol maken. Soms is het doel school-gebonden (hogere punten voor Frans bv), maar soms ook helemaal niet (een vakantiejob vinden om mijn brommer mee te kunnen betalen bv). Het zorgt dat de leerlingen leren dromen, maar ook moeten nadenken hoe ze hun doelen en dromen kunnen realiseren.</a:t>
            </a:r>
          </a:p>
          <a:p>
            <a:r>
              <a:rPr lang="nl-NL" sz="1200" b="0" i="0" kern="1200" dirty="0" smtClean="0">
                <a:solidFill>
                  <a:schemeClr val="tx1"/>
                </a:solidFill>
                <a:effectLst/>
                <a:latin typeface="+mn-lt"/>
                <a:ea typeface="+mn-ea"/>
                <a:cs typeface="+mn-cs"/>
              </a:rPr>
              <a:t>Tijdens het oudercontact dat volgt op het groeigesprek kunnen ook de ouders feedback krijgen over het groeigesprek dat plaatsvond.</a:t>
            </a:r>
          </a:p>
          <a:p>
            <a:pPr marL="171450" indent="-171450">
              <a:buFontTx/>
              <a:buChar char="-"/>
            </a:pPr>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15</a:t>
            </a:fld>
            <a:endParaRPr lang="nl-BE"/>
          </a:p>
        </p:txBody>
      </p:sp>
    </p:spTree>
    <p:extLst>
      <p:ext uri="{BB962C8B-B14F-4D97-AF65-F5344CB8AC3E}">
        <p14:creationId xmlns:p14="http://schemas.microsoft.com/office/powerpoint/2010/main" val="1628903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16</a:t>
            </a:fld>
            <a:endParaRPr lang="nl-BE"/>
          </a:p>
        </p:txBody>
      </p:sp>
    </p:spTree>
    <p:extLst>
      <p:ext uri="{BB962C8B-B14F-4D97-AF65-F5344CB8AC3E}">
        <p14:creationId xmlns:p14="http://schemas.microsoft.com/office/powerpoint/2010/main" val="4211506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FontTx/>
              <a:buNone/>
            </a:pPr>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17</a:t>
            </a:fld>
            <a:endParaRPr lang="nl-BE"/>
          </a:p>
        </p:txBody>
      </p:sp>
    </p:spTree>
    <p:extLst>
      <p:ext uri="{BB962C8B-B14F-4D97-AF65-F5344CB8AC3E}">
        <p14:creationId xmlns:p14="http://schemas.microsoft.com/office/powerpoint/2010/main" val="3595613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18</a:t>
            </a:fld>
            <a:endParaRPr lang="nl-BE"/>
          </a:p>
        </p:txBody>
      </p:sp>
    </p:spTree>
    <p:extLst>
      <p:ext uri="{BB962C8B-B14F-4D97-AF65-F5344CB8AC3E}">
        <p14:creationId xmlns:p14="http://schemas.microsoft.com/office/powerpoint/2010/main" val="3717413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19</a:t>
            </a:fld>
            <a:endParaRPr lang="nl-BE"/>
          </a:p>
        </p:txBody>
      </p:sp>
    </p:spTree>
    <p:extLst>
      <p:ext uri="{BB962C8B-B14F-4D97-AF65-F5344CB8AC3E}">
        <p14:creationId xmlns:p14="http://schemas.microsoft.com/office/powerpoint/2010/main" val="184197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0"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2</a:t>
            </a:fld>
            <a:endParaRPr lang="nl-BE"/>
          </a:p>
        </p:txBody>
      </p:sp>
    </p:spTree>
    <p:extLst>
      <p:ext uri="{BB962C8B-B14F-4D97-AF65-F5344CB8AC3E}">
        <p14:creationId xmlns:p14="http://schemas.microsoft.com/office/powerpoint/2010/main" val="354419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0"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3</a:t>
            </a:fld>
            <a:endParaRPr lang="nl-BE"/>
          </a:p>
        </p:txBody>
      </p:sp>
    </p:spTree>
    <p:extLst>
      <p:ext uri="{BB962C8B-B14F-4D97-AF65-F5344CB8AC3E}">
        <p14:creationId xmlns:p14="http://schemas.microsoft.com/office/powerpoint/2010/main" val="107133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4</a:t>
            </a:fld>
            <a:endParaRPr lang="nl-BE"/>
          </a:p>
        </p:txBody>
      </p:sp>
    </p:spTree>
    <p:extLst>
      <p:ext uri="{BB962C8B-B14F-4D97-AF65-F5344CB8AC3E}">
        <p14:creationId xmlns:p14="http://schemas.microsoft.com/office/powerpoint/2010/main" val="138578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aseline="0" dirty="0" smtClean="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5</a:t>
            </a:fld>
            <a:endParaRPr lang="nl-BE"/>
          </a:p>
        </p:txBody>
      </p:sp>
    </p:spTree>
    <p:extLst>
      <p:ext uri="{BB962C8B-B14F-4D97-AF65-F5344CB8AC3E}">
        <p14:creationId xmlns:p14="http://schemas.microsoft.com/office/powerpoint/2010/main" val="3007111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6</a:t>
            </a:fld>
            <a:endParaRPr lang="nl-BE"/>
          </a:p>
        </p:txBody>
      </p:sp>
    </p:spTree>
    <p:extLst>
      <p:ext uri="{BB962C8B-B14F-4D97-AF65-F5344CB8AC3E}">
        <p14:creationId xmlns:p14="http://schemas.microsoft.com/office/powerpoint/2010/main" val="2391430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7</a:t>
            </a:fld>
            <a:endParaRPr lang="nl-BE"/>
          </a:p>
        </p:txBody>
      </p:sp>
    </p:spTree>
    <p:extLst>
      <p:ext uri="{BB962C8B-B14F-4D97-AF65-F5344CB8AC3E}">
        <p14:creationId xmlns:p14="http://schemas.microsoft.com/office/powerpoint/2010/main" val="414663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b="0"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8</a:t>
            </a:fld>
            <a:endParaRPr lang="nl-BE"/>
          </a:p>
        </p:txBody>
      </p:sp>
    </p:spTree>
    <p:extLst>
      <p:ext uri="{BB962C8B-B14F-4D97-AF65-F5344CB8AC3E}">
        <p14:creationId xmlns:p14="http://schemas.microsoft.com/office/powerpoint/2010/main" val="349984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3FEF948A-28DC-4F26-9502-C35DB6BCFC83}" type="slidenum">
              <a:rPr lang="nl-BE" smtClean="0"/>
              <a:pPr/>
              <a:t>9</a:t>
            </a:fld>
            <a:endParaRPr lang="nl-BE"/>
          </a:p>
        </p:txBody>
      </p:sp>
    </p:spTree>
    <p:extLst>
      <p:ext uri="{BB962C8B-B14F-4D97-AF65-F5344CB8AC3E}">
        <p14:creationId xmlns:p14="http://schemas.microsoft.com/office/powerpoint/2010/main" val="18724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2"/>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0D8BB48-44AC-494A-A910-6470D0452EAF}" type="datetimeFigureOut">
              <a:rPr lang="nl-NL" smtClean="0"/>
              <a:pPr/>
              <a:t>16-2-2020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0D8BB48-44AC-494A-A910-6470D0452EAF}" type="datetimeFigureOut">
              <a:rPr lang="nl-NL" smtClean="0"/>
              <a:pPr/>
              <a:t>16-2-2020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4"/>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44"/>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0D8BB48-44AC-494A-A910-6470D0452EAF}" type="datetimeFigureOut">
              <a:rPr lang="nl-NL" smtClean="0"/>
              <a:pPr/>
              <a:t>16-2-2020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0D8BB48-44AC-494A-A910-6470D0452EAF}" type="datetimeFigureOut">
              <a:rPr lang="nl-NL" smtClean="0"/>
              <a:pPr/>
              <a:t>16-2-2020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0D8BB48-44AC-494A-A910-6470D0452EAF}" type="datetimeFigureOut">
              <a:rPr lang="nl-NL" smtClean="0"/>
              <a:pPr/>
              <a:t>16-2-2020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0D8BB48-44AC-494A-A910-6470D0452EAF}" type="datetimeFigureOut">
              <a:rPr lang="nl-NL" smtClean="0"/>
              <a:pPr/>
              <a:t>16-2-2020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3" y="1535113"/>
            <a:ext cx="4040188" cy="639763"/>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33" y="1535113"/>
            <a:ext cx="4041775" cy="639763"/>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0D8BB48-44AC-494A-A910-6470D0452EAF}" type="datetimeFigureOut">
              <a:rPr lang="nl-NL" smtClean="0"/>
              <a:pPr/>
              <a:t>16-2-2020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0D8BB48-44AC-494A-A910-6470D0452EAF}" type="datetimeFigureOut">
              <a:rPr lang="nl-NL" smtClean="0"/>
              <a:pPr/>
              <a:t>16-2-2020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D8BB48-44AC-494A-A910-6470D0452EAF}" type="datetimeFigureOut">
              <a:rPr lang="nl-NL" smtClean="0"/>
              <a:pPr/>
              <a:t>16-2-2020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8" y="273049"/>
            <a:ext cx="3008313" cy="1162051"/>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7" y="273057"/>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8" y="1435103"/>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0D8BB48-44AC-494A-A910-6470D0452EAF}" type="datetimeFigureOut">
              <a:rPr lang="nl-NL" smtClean="0"/>
              <a:pPr/>
              <a:t>16-2-2020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0D8BB48-44AC-494A-A910-6470D0452EAF}" type="datetimeFigureOut">
              <a:rPr lang="nl-NL" smtClean="0"/>
              <a:pPr/>
              <a:t>16-2-2020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1923C27-640D-496E-81C9-7004BC323567}"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9"/>
            <a:ext cx="8229600" cy="1143000"/>
          </a:xfrm>
          <a:prstGeom prst="rect">
            <a:avLst/>
          </a:prstGeom>
        </p:spPr>
        <p:txBody>
          <a:bodyPr vert="horz" lIns="91429" tIns="45715" rIns="91429" bIns="45715"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3"/>
            <a:ext cx="8229600" cy="4525963"/>
          </a:xfrm>
          <a:prstGeom prst="rect">
            <a:avLst/>
          </a:prstGeom>
        </p:spPr>
        <p:txBody>
          <a:bodyPr vert="horz" lIns="91429" tIns="45715" rIns="91429" bIns="45715"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6"/>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D0D8BB48-44AC-494A-A910-6470D0452EAF}" type="datetimeFigureOut">
              <a:rPr lang="nl-NL" smtClean="0"/>
              <a:pPr/>
              <a:t>16-2-2020</a:t>
            </a:fld>
            <a:endParaRPr lang="nl-NL"/>
          </a:p>
        </p:txBody>
      </p:sp>
      <p:sp>
        <p:nvSpPr>
          <p:cNvPr id="5" name="Tijdelijke aanduiding voor voettekst 4"/>
          <p:cNvSpPr>
            <a:spLocks noGrp="1"/>
          </p:cNvSpPr>
          <p:nvPr>
            <p:ph type="ftr" sz="quarter" idx="3"/>
          </p:nvPr>
        </p:nvSpPr>
        <p:spPr>
          <a:xfrm>
            <a:off x="3124200" y="6356356"/>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6"/>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71923C27-640D-496E-81C9-7004BC32356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51"/>
          <p:cNvSpPr>
            <a:spLocks noChangeArrowheads="1"/>
          </p:cNvSpPr>
          <p:nvPr/>
        </p:nvSpPr>
        <p:spPr bwMode="auto">
          <a:xfrm>
            <a:off x="1657350" y="1584325"/>
            <a:ext cx="7163122" cy="1600438"/>
          </a:xfrm>
          <a:prstGeom prst="rect">
            <a:avLst/>
          </a:prstGeom>
          <a:noFill/>
          <a:ln w="12700">
            <a:noFill/>
            <a:miter lim="400000"/>
            <a:headEnd/>
            <a:tailEnd/>
          </a:ln>
        </p:spPr>
        <p:txBody>
          <a:bodyPr wrap="square" lIns="0" tIns="0" rIns="0" bIns="0">
            <a:spAutoFit/>
          </a:bodyPr>
          <a:lstStyle/>
          <a:p>
            <a:r>
              <a:rPr lang="nl-BE" altLang="nl-BE" sz="4800" b="1" dirty="0" smtClean="0">
                <a:solidFill>
                  <a:srgbClr val="EC008C"/>
                </a:solidFill>
                <a:latin typeface="Cocon" pitchFamily="2" charset="0"/>
                <a:cs typeface="Arial" pitchFamily="34" charset="0"/>
                <a:sym typeface="Bliss2-ExtraBold" pitchFamily="50" charset="0"/>
              </a:rPr>
              <a:t>Tools voor de docent</a:t>
            </a:r>
            <a:endParaRPr lang="nl-BE" altLang="nl-BE" sz="4800" b="1" dirty="0">
              <a:solidFill>
                <a:srgbClr val="EC008C"/>
              </a:solidFill>
              <a:latin typeface="Cocon" pitchFamily="2" charset="0"/>
              <a:cs typeface="Arial" pitchFamily="34" charset="0"/>
              <a:sym typeface="Bliss2-ExtraBold" pitchFamily="50" charset="0"/>
            </a:endParaRPr>
          </a:p>
          <a:p>
            <a:pPr algn="r"/>
            <a:endParaRPr lang="nl-BE" altLang="nl-BE" sz="1200" b="1" dirty="0">
              <a:solidFill>
                <a:srgbClr val="25AAE1"/>
              </a:solidFill>
              <a:latin typeface="Cocon" pitchFamily="2" charset="0"/>
              <a:cs typeface="Arial" pitchFamily="34" charset="0"/>
              <a:sym typeface="Bliss2-ExtraBold" pitchFamily="50" charset="0"/>
            </a:endParaRPr>
          </a:p>
          <a:p>
            <a:pPr algn="r"/>
            <a:r>
              <a:rPr lang="nl-BE" altLang="nl-BE" sz="4400" b="1" i="1" dirty="0" smtClean="0">
                <a:solidFill>
                  <a:srgbClr val="25AAE1"/>
                </a:solidFill>
                <a:latin typeface="Comic Sans MS" pitchFamily="66" charset="0"/>
                <a:cs typeface="Arial" pitchFamily="34" charset="0"/>
                <a:sym typeface="Bliss2-ExtraBold" pitchFamily="50" charset="0"/>
              </a:rPr>
              <a:t>13 februari 2020</a:t>
            </a:r>
            <a:endParaRPr lang="nl-BE" altLang="nl-BE" sz="6000" b="1" i="1" dirty="0">
              <a:solidFill>
                <a:srgbClr val="25AAE1"/>
              </a:solidFill>
              <a:latin typeface="Comic Sans MS" pitchFamily="66" charset="0"/>
              <a:cs typeface="Arial" pitchFamily="34" charset="0"/>
              <a:sym typeface="Bliss2-ExtraBold" pitchFamily="50" charset="0"/>
            </a:endParaRPr>
          </a:p>
        </p:txBody>
      </p:sp>
      <p:grpSp>
        <p:nvGrpSpPr>
          <p:cNvPr id="16" name="Groep 10">
            <a:extLst>
              <a:ext uri="{FF2B5EF4-FFF2-40B4-BE49-F238E27FC236}">
                <a16:creationId xmlns:a16="http://schemas.microsoft.com/office/drawing/2014/main" id="{22C5CE5B-E8EA-47E1-A0BE-F1446A3C9A65}"/>
              </a:ext>
            </a:extLst>
          </p:cNvPr>
          <p:cNvGrpSpPr>
            <a:grpSpLocks/>
          </p:cNvGrpSpPr>
          <p:nvPr/>
        </p:nvGrpSpPr>
        <p:grpSpPr bwMode="auto">
          <a:xfrm>
            <a:off x="-662" y="310684"/>
            <a:ext cx="4483425" cy="1957516"/>
            <a:chOff x="0" y="444500"/>
            <a:chExt cx="4483100" cy="1957388"/>
          </a:xfrm>
        </p:grpSpPr>
        <p:pic>
          <p:nvPicPr>
            <p:cNvPr id="17" name="Picture 10" descr="logo_talentenschool_CMYK (1)">
              <a:extLst>
                <a:ext uri="{FF2B5EF4-FFF2-40B4-BE49-F238E27FC236}">
                  <a16:creationId xmlns:a16="http://schemas.microsoft.com/office/drawing/2014/main" id="{5B937CEC-CDE6-4514-BD3E-A962DC0D9E56}"/>
                </a:ext>
              </a:extLst>
            </p:cNvPr>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18" name="Group 11">
              <a:extLst>
                <a:ext uri="{FF2B5EF4-FFF2-40B4-BE49-F238E27FC236}">
                  <a16:creationId xmlns:a16="http://schemas.microsoft.com/office/drawing/2014/main" id="{6E8DEF03-FB83-4A8C-910E-EE0DC6415B96}"/>
                </a:ext>
              </a:extLst>
            </p:cNvPr>
            <p:cNvGrpSpPr>
              <a:grpSpLocks/>
            </p:cNvGrpSpPr>
            <p:nvPr/>
          </p:nvGrpSpPr>
          <p:grpSpPr bwMode="auto">
            <a:xfrm>
              <a:off x="0" y="1816100"/>
              <a:ext cx="1371600" cy="1588"/>
              <a:chOff x="0" y="304"/>
              <a:chExt cx="2161" cy="2"/>
            </a:xfrm>
          </p:grpSpPr>
          <p:sp>
            <p:nvSpPr>
              <p:cNvPr id="25" name="Freeform 12">
                <a:extLst>
                  <a:ext uri="{FF2B5EF4-FFF2-40B4-BE49-F238E27FC236}">
                    <a16:creationId xmlns:a16="http://schemas.microsoft.com/office/drawing/2014/main" id="{10F0A293-5886-412E-A1E8-E6254A4E429B}"/>
                  </a:ext>
                </a:extLst>
              </p:cNvPr>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19" name="Group 13">
              <a:extLst>
                <a:ext uri="{FF2B5EF4-FFF2-40B4-BE49-F238E27FC236}">
                  <a16:creationId xmlns:a16="http://schemas.microsoft.com/office/drawing/2014/main" id="{15018950-9F29-479D-8A18-05E38F9EEDC0}"/>
                </a:ext>
              </a:extLst>
            </p:cNvPr>
            <p:cNvGrpSpPr>
              <a:grpSpLocks/>
            </p:cNvGrpSpPr>
            <p:nvPr/>
          </p:nvGrpSpPr>
          <p:grpSpPr bwMode="auto">
            <a:xfrm>
              <a:off x="0" y="2028826"/>
              <a:ext cx="1371600" cy="1587"/>
              <a:chOff x="0" y="365"/>
              <a:chExt cx="2161" cy="2"/>
            </a:xfrm>
          </p:grpSpPr>
          <p:sp>
            <p:nvSpPr>
              <p:cNvPr id="24" name="Freeform 14">
                <a:extLst>
                  <a:ext uri="{FF2B5EF4-FFF2-40B4-BE49-F238E27FC236}">
                    <a16:creationId xmlns:a16="http://schemas.microsoft.com/office/drawing/2014/main" id="{14A21682-4FE2-4CA1-9104-DFA151C7B9F3}"/>
                  </a:ext>
                </a:extLst>
              </p:cNvPr>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20" name="Group 15">
              <a:extLst>
                <a:ext uri="{FF2B5EF4-FFF2-40B4-BE49-F238E27FC236}">
                  <a16:creationId xmlns:a16="http://schemas.microsoft.com/office/drawing/2014/main" id="{67DEE4A6-19B4-4B70-A145-45A62568B2DF}"/>
                </a:ext>
              </a:extLst>
            </p:cNvPr>
            <p:cNvGrpSpPr>
              <a:grpSpLocks/>
            </p:cNvGrpSpPr>
            <p:nvPr/>
          </p:nvGrpSpPr>
          <p:grpSpPr bwMode="auto">
            <a:xfrm>
              <a:off x="0" y="2400300"/>
              <a:ext cx="1371600" cy="1588"/>
              <a:chOff x="0" y="917"/>
              <a:chExt cx="2161" cy="2"/>
            </a:xfrm>
          </p:grpSpPr>
          <p:sp>
            <p:nvSpPr>
              <p:cNvPr id="23" name="Freeform 16">
                <a:extLst>
                  <a:ext uri="{FF2B5EF4-FFF2-40B4-BE49-F238E27FC236}">
                    <a16:creationId xmlns:a16="http://schemas.microsoft.com/office/drawing/2014/main" id="{FF9B76A4-93FF-4333-893A-541D3EB61DA3}"/>
                  </a:ext>
                </a:extLst>
              </p:cNvPr>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21" name="Group 17">
              <a:extLst>
                <a:ext uri="{FF2B5EF4-FFF2-40B4-BE49-F238E27FC236}">
                  <a16:creationId xmlns:a16="http://schemas.microsoft.com/office/drawing/2014/main" id="{E2E39DE1-AFC4-4598-A6EE-7747FB644DFD}"/>
                </a:ext>
              </a:extLst>
            </p:cNvPr>
            <p:cNvGrpSpPr>
              <a:grpSpLocks/>
            </p:cNvGrpSpPr>
            <p:nvPr/>
          </p:nvGrpSpPr>
          <p:grpSpPr bwMode="auto">
            <a:xfrm>
              <a:off x="0" y="1714500"/>
              <a:ext cx="1371600" cy="1588"/>
              <a:chOff x="0" y="304"/>
              <a:chExt cx="2161" cy="2"/>
            </a:xfrm>
          </p:grpSpPr>
          <p:sp>
            <p:nvSpPr>
              <p:cNvPr id="22" name="Freeform 18">
                <a:extLst>
                  <a:ext uri="{FF2B5EF4-FFF2-40B4-BE49-F238E27FC236}">
                    <a16:creationId xmlns:a16="http://schemas.microsoft.com/office/drawing/2014/main" id="{38F373C1-C41F-4F0D-9776-0AF9587ECA97}"/>
                  </a:ext>
                </a:extLst>
              </p:cNvPr>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pic>
        <p:nvPicPr>
          <p:cNvPr id="26" name="Picture 2" descr="Infomapje 2">
            <a:extLst>
              <a:ext uri="{FF2B5EF4-FFF2-40B4-BE49-F238E27FC236}">
                <a16:creationId xmlns:a16="http://schemas.microsoft.com/office/drawing/2014/main" id="{D1B944F5-9DFB-4889-AEF8-BA223F1F92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1748" r="9480" b="5170"/>
          <a:stretch>
            <a:fillRect/>
          </a:stretch>
        </p:blipFill>
        <p:spPr bwMode="auto">
          <a:xfrm>
            <a:off x="231960" y="3949384"/>
            <a:ext cx="5024437" cy="2703513"/>
          </a:xfrm>
          <a:prstGeom prst="roundRect">
            <a:avLst>
              <a:gd name="adj" fmla="val 16667"/>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lgn="in">
                <a:solidFill>
                  <a:srgbClr val="F2F2F2"/>
                </a:solidFill>
                <a:round/>
                <a:headEnd/>
                <a:tailEnd/>
              </a14:hiddenLine>
            </a:ext>
            <a:ext uri="{AF507438-7753-43E0-B8FC-AC1667EBCBE1}">
              <a14:hiddenEffects xmlns:a14="http://schemas.microsoft.com/office/drawing/2010/main">
                <a:effectLst>
                  <a:outerShdw dist="99190" dir="3011666" algn="ctr" rotWithShape="0">
                    <a:srgbClr val="B2B2B2">
                      <a:alpha val="50000"/>
                    </a:srgbClr>
                  </a:outerShdw>
                </a:effectLst>
              </a14:hiddenEffects>
            </a:ext>
          </a:extLst>
        </p:spPr>
      </p:pic>
      <p:sp>
        <p:nvSpPr>
          <p:cNvPr id="27" name="Text Box 3">
            <a:extLst>
              <a:ext uri="{FF2B5EF4-FFF2-40B4-BE49-F238E27FC236}">
                <a16:creationId xmlns:a16="http://schemas.microsoft.com/office/drawing/2014/main" id="{4D11594E-257E-4F85-ABA2-7137EBBB597C}"/>
              </a:ext>
            </a:extLst>
          </p:cNvPr>
          <p:cNvSpPr txBox="1">
            <a:spLocks noChangeArrowheads="1"/>
          </p:cNvSpPr>
          <p:nvPr/>
        </p:nvSpPr>
        <p:spPr bwMode="auto">
          <a:xfrm>
            <a:off x="5456238" y="3949384"/>
            <a:ext cx="3548495" cy="1351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4400" b="1" i="0" u="none" strike="noStrike" cap="none" normalizeH="0" baseline="0" dirty="0">
                <a:ln>
                  <a:noFill/>
                </a:ln>
                <a:solidFill>
                  <a:srgbClr val="7F7F7F"/>
                </a:solidFill>
                <a:effectLst/>
                <a:latin typeface="Stencil" pitchFamily="82" charset="0"/>
                <a:cs typeface="Arial" pitchFamily="34" charset="0"/>
              </a:rPr>
              <a:t>Een school met</a:t>
            </a:r>
            <a:endParaRPr kumimoji="0" lang="nl-BE" sz="3600" b="0" i="0" u="none" strike="noStrike" cap="none" normalizeH="0" baseline="0" dirty="0">
              <a:ln>
                <a:noFill/>
              </a:ln>
              <a:solidFill>
                <a:schemeClr val="tx1"/>
              </a:solidFill>
              <a:effectLst/>
              <a:latin typeface="Arial" pitchFamily="34" charset="0"/>
              <a:cs typeface="Arial" pitchFamily="34" charset="0"/>
            </a:endParaRPr>
          </a:p>
        </p:txBody>
      </p:sp>
      <p:pic>
        <p:nvPicPr>
          <p:cNvPr id="28" name="Picture 4" descr="Persoonlijk">
            <a:extLst>
              <a:ext uri="{FF2B5EF4-FFF2-40B4-BE49-F238E27FC236}">
                <a16:creationId xmlns:a16="http://schemas.microsoft.com/office/drawing/2014/main" id="{50A9CFCF-A2D9-40F3-8953-CDA503DDB2E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24123" y="5392897"/>
            <a:ext cx="1259999"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9" name="Picture 5" descr="Innovatief">
            <a:extLst>
              <a:ext uri="{FF2B5EF4-FFF2-40B4-BE49-F238E27FC236}">
                <a16:creationId xmlns:a16="http://schemas.microsoft.com/office/drawing/2014/main" id="{F6C545E6-16A7-4383-B22C-B8C8EB8E25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3254" y="5392897"/>
            <a:ext cx="126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 name="Picture 6" descr="Talent">
            <a:extLst>
              <a:ext uri="{FF2B5EF4-FFF2-40B4-BE49-F238E27FC236}">
                <a16:creationId xmlns:a16="http://schemas.microsoft.com/office/drawing/2014/main" id="{FCCD41DF-A3FC-4715-BD6A-3DEB095F2E2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96524" y="5392897"/>
            <a:ext cx="126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35097623"/>
      </p:ext>
    </p:extLst>
  </p:cSld>
  <p:clrMapOvr>
    <a:masterClrMapping/>
  </p:clrMapOvr>
  <p:transition advClick="0" advTm="3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10</a:t>
            </a:fld>
            <a:endParaRPr lang="nl-BE" altLang="nl-BE"/>
          </a:p>
        </p:txBody>
      </p:sp>
      <p:sp>
        <p:nvSpPr>
          <p:cNvPr id="92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smtClean="0">
                <a:solidFill>
                  <a:srgbClr val="FF0066"/>
                </a:solidFill>
                <a:latin typeface="Cocon" pitchFamily="2" charset="0"/>
                <a:cs typeface="Arial" pitchFamily="34" charset="0"/>
                <a:sym typeface="Bliss2-ExtraBold" pitchFamily="50" charset="0"/>
              </a:rPr>
              <a:t>2. Feedback </a:t>
            </a:r>
            <a:endParaRPr lang="nl-BE" altLang="nl-BE" sz="40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1389614" y="2350637"/>
            <a:ext cx="7286842" cy="461665"/>
          </a:xfrm>
          <a:prstGeom prst="rect">
            <a:avLst/>
          </a:prstGeom>
          <a:noFill/>
          <a:ln w="9525">
            <a:noFill/>
            <a:miter lim="800000"/>
            <a:headEnd/>
            <a:tailEnd/>
          </a:ln>
        </p:spPr>
        <p:txBody>
          <a:bodyPr wrap="square">
            <a:spAutoFit/>
          </a:bodyPr>
          <a:lstStyle/>
          <a:p>
            <a:pPr lvl="1">
              <a:defRPr/>
            </a:pPr>
            <a:r>
              <a:rPr lang="nl-NL" altLang="nl-BE" sz="2400" dirty="0" smtClean="0">
                <a:solidFill>
                  <a:schemeClr val="tx1">
                    <a:lumMod val="75000"/>
                    <a:lumOff val="25000"/>
                  </a:schemeClr>
                </a:solidFill>
                <a:cs typeface="Calibri" pitchFamily="34" charset="0"/>
                <a:sym typeface="Wingdings" panose="05000000000000000000" pitchFamily="2" charset="2"/>
              </a:rPr>
              <a:t>Samenvattend schema</a:t>
            </a:r>
            <a:endParaRPr lang="nl-NL" altLang="nl-BE" sz="2400" dirty="0">
              <a:solidFill>
                <a:schemeClr val="tx1">
                  <a:lumMod val="75000"/>
                  <a:lumOff val="25000"/>
                </a:schemeClr>
              </a:solidFill>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
        <p:nvSpPr>
          <p:cNvPr id="16" name="Text Box 20">
            <a:extLst>
              <a:ext uri="{FF2B5EF4-FFF2-40B4-BE49-F238E27FC236}">
                <a16:creationId xmlns:a16="http://schemas.microsoft.com/office/drawing/2014/main" id="{0BEB9D58-93AA-4DDE-8495-26265591AAEF}"/>
              </a:ext>
            </a:extLst>
          </p:cNvPr>
          <p:cNvSpPr txBox="1">
            <a:spLocks noChangeArrowheads="1"/>
          </p:cNvSpPr>
          <p:nvPr/>
        </p:nvSpPr>
        <p:spPr bwMode="auto">
          <a:xfrm>
            <a:off x="-15875" y="6023730"/>
            <a:ext cx="9159875" cy="846216"/>
          </a:xfrm>
          <a:prstGeom prst="rect">
            <a:avLst/>
          </a:prstGeom>
          <a:solidFill>
            <a:srgbClr val="25AAE1"/>
          </a:solidFill>
          <a:ln w="9525">
            <a:solidFill>
              <a:srgbClr val="25AAE1"/>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pic>
        <p:nvPicPr>
          <p:cNvPr id="8" name="Afbeelding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300000"/>
                    </a14:imgEffect>
                  </a14:imgLayer>
                </a14:imgProps>
              </a:ext>
            </a:extLst>
          </a:blip>
          <a:stretch>
            <a:fillRect/>
          </a:stretch>
        </p:blipFill>
        <p:spPr>
          <a:xfrm>
            <a:off x="796924" y="2865982"/>
            <a:ext cx="7534275" cy="3171825"/>
          </a:xfrm>
          <a:prstGeom prst="rect">
            <a:avLst/>
          </a:prstGeom>
        </p:spPr>
      </p:pic>
    </p:spTree>
    <p:extLst>
      <p:ext uri="{BB962C8B-B14F-4D97-AF65-F5344CB8AC3E}">
        <p14:creationId xmlns:p14="http://schemas.microsoft.com/office/powerpoint/2010/main" val="212503194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11</a:t>
            </a:fld>
            <a:endParaRPr lang="nl-BE" altLang="nl-BE"/>
          </a:p>
        </p:txBody>
      </p:sp>
      <p:sp>
        <p:nvSpPr>
          <p:cNvPr id="92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a:solidFill>
                  <a:srgbClr val="FF0066"/>
                </a:solidFill>
                <a:latin typeface="Cocon" pitchFamily="2" charset="0"/>
                <a:cs typeface="Arial" pitchFamily="34" charset="0"/>
                <a:sym typeface="Bliss2-ExtraBold" pitchFamily="50" charset="0"/>
              </a:rPr>
              <a:t>2</a:t>
            </a:r>
            <a:r>
              <a:rPr lang="nl-BE" altLang="nl-BE" sz="4000" b="1" dirty="0" smtClean="0">
                <a:solidFill>
                  <a:srgbClr val="FF0066"/>
                </a:solidFill>
                <a:latin typeface="Cocon" pitchFamily="2" charset="0"/>
                <a:cs typeface="Arial" pitchFamily="34" charset="0"/>
                <a:sym typeface="Bliss2-ExtraBold" pitchFamily="50" charset="0"/>
              </a:rPr>
              <a:t>. Feedback </a:t>
            </a:r>
            <a:endParaRPr lang="nl-BE" altLang="nl-BE" sz="4000" b="1" dirty="0">
              <a:solidFill>
                <a:srgbClr val="FF0066"/>
              </a:solidFill>
              <a:latin typeface="Cocon" pitchFamily="2" charset="0"/>
              <a:cs typeface="Arial" pitchFamily="34" charset="0"/>
              <a:sym typeface="Bliss2-ExtraBold" pitchFamily="50" charset="0"/>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pic>
        <p:nvPicPr>
          <p:cNvPr id="9" name="Afbeelding 8"/>
          <p:cNvPicPr>
            <a:picLocks noChangeAspect="1"/>
          </p:cNvPicPr>
          <p:nvPr/>
        </p:nvPicPr>
        <p:blipFill>
          <a:blip r:embed="rId4"/>
          <a:stretch>
            <a:fillRect/>
          </a:stretch>
        </p:blipFill>
        <p:spPr>
          <a:xfrm>
            <a:off x="1187624" y="2576423"/>
            <a:ext cx="7478712" cy="2732606"/>
          </a:xfrm>
          <a:prstGeom prst="rect">
            <a:avLst/>
          </a:prstGeom>
        </p:spPr>
      </p:pic>
    </p:spTree>
    <p:extLst>
      <p:ext uri="{BB962C8B-B14F-4D97-AF65-F5344CB8AC3E}">
        <p14:creationId xmlns:p14="http://schemas.microsoft.com/office/powerpoint/2010/main" val="148455000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12</a:t>
            </a:fld>
            <a:endParaRPr lang="nl-BE" altLang="nl-BE"/>
          </a:p>
        </p:txBody>
      </p:sp>
      <p:sp>
        <p:nvSpPr>
          <p:cNvPr id="92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smtClean="0">
                <a:solidFill>
                  <a:srgbClr val="FF0066"/>
                </a:solidFill>
                <a:latin typeface="Cocon" pitchFamily="2" charset="0"/>
                <a:cs typeface="Arial" pitchFamily="34" charset="0"/>
                <a:sym typeface="Bliss2-ExtraBold" pitchFamily="50" charset="0"/>
              </a:rPr>
              <a:t>2. Feedback </a:t>
            </a:r>
            <a:endParaRPr lang="nl-BE" altLang="nl-BE" sz="40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1017480" y="2335373"/>
            <a:ext cx="7286842" cy="461665"/>
          </a:xfrm>
          <a:prstGeom prst="rect">
            <a:avLst/>
          </a:prstGeom>
          <a:noFill/>
          <a:ln w="9525">
            <a:noFill/>
            <a:miter lim="800000"/>
            <a:headEnd/>
            <a:tailEnd/>
          </a:ln>
        </p:spPr>
        <p:txBody>
          <a:bodyPr wrap="square">
            <a:spAutoFit/>
          </a:bodyPr>
          <a:lstStyle/>
          <a:p>
            <a:pPr lvl="1">
              <a:defRPr/>
            </a:pPr>
            <a:r>
              <a:rPr lang="nl-NL" altLang="nl-BE" sz="2400" dirty="0" smtClean="0">
                <a:solidFill>
                  <a:schemeClr val="tx1">
                    <a:lumMod val="75000"/>
                    <a:lumOff val="25000"/>
                  </a:schemeClr>
                </a:solidFill>
                <a:cs typeface="Calibri" pitchFamily="34" charset="0"/>
                <a:sym typeface="Wingdings" panose="05000000000000000000" pitchFamily="2" charset="2"/>
              </a:rPr>
              <a:t>Werkvormen feedback:  inspiratie eigen voorbeelden</a:t>
            </a:r>
            <a:endParaRPr lang="nl-NL" altLang="nl-BE" sz="2400" dirty="0">
              <a:solidFill>
                <a:schemeClr val="tx1">
                  <a:lumMod val="75000"/>
                  <a:lumOff val="25000"/>
                </a:schemeClr>
              </a:solidFill>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graphicFrame>
        <p:nvGraphicFramePr>
          <p:cNvPr id="2" name="Tabel 1"/>
          <p:cNvGraphicFramePr>
            <a:graphicFrameLocks noGrp="1"/>
          </p:cNvGraphicFramePr>
          <p:nvPr>
            <p:extLst>
              <p:ext uri="{D42A27DB-BD31-4B8C-83A1-F6EECF244321}">
                <p14:modId xmlns:p14="http://schemas.microsoft.com/office/powerpoint/2010/main" val="3929007466"/>
              </p:ext>
            </p:extLst>
          </p:nvPr>
        </p:nvGraphicFramePr>
        <p:xfrm>
          <a:off x="457201" y="2921427"/>
          <a:ext cx="8407400" cy="3792149"/>
        </p:xfrm>
        <a:graphic>
          <a:graphicData uri="http://schemas.openxmlformats.org/drawingml/2006/table">
            <a:tbl>
              <a:tblPr firstRow="1" firstCol="1" bandRow="1">
                <a:tableStyleId>{1FECB4D8-DB02-4DC6-A0A2-4F2EBAE1DC90}</a:tableStyleId>
              </a:tblPr>
              <a:tblGrid>
                <a:gridCol w="5950685">
                  <a:extLst>
                    <a:ext uri="{9D8B030D-6E8A-4147-A177-3AD203B41FA5}">
                      <a16:colId xmlns:a16="http://schemas.microsoft.com/office/drawing/2014/main" val="1046515750"/>
                    </a:ext>
                  </a:extLst>
                </a:gridCol>
                <a:gridCol w="2456715">
                  <a:extLst>
                    <a:ext uri="{9D8B030D-6E8A-4147-A177-3AD203B41FA5}">
                      <a16:colId xmlns:a16="http://schemas.microsoft.com/office/drawing/2014/main" val="3445381840"/>
                    </a:ext>
                  </a:extLst>
                </a:gridCol>
              </a:tblGrid>
              <a:tr h="417777">
                <a:tc>
                  <a:txBody>
                    <a:bodyPr/>
                    <a:lstStyle/>
                    <a:p>
                      <a:pPr algn="ctr">
                        <a:spcAft>
                          <a:spcPts val="0"/>
                        </a:spcAft>
                      </a:pPr>
                      <a:r>
                        <a:rPr lang="nl-BE" sz="2000" dirty="0">
                          <a:effectLst/>
                        </a:rPr>
                        <a:t>Werkvormen feedback</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tc>
                  <a:txBody>
                    <a:bodyPr/>
                    <a:lstStyle/>
                    <a:p>
                      <a:pPr algn="ctr">
                        <a:spcAft>
                          <a:spcPts val="0"/>
                        </a:spcAft>
                      </a:pPr>
                      <a:r>
                        <a:rPr lang="nl-BE" sz="2000" dirty="0">
                          <a:effectLst/>
                        </a:rPr>
                        <a:t>Eigen voorbeeld(en)</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3734508506"/>
                  </a:ext>
                </a:extLst>
              </a:tr>
              <a:tr h="512392">
                <a:tc>
                  <a:txBody>
                    <a:bodyPr/>
                    <a:lstStyle/>
                    <a:p>
                      <a:pPr marL="0" lvl="0" indent="0" algn="just">
                        <a:spcAft>
                          <a:spcPts val="0"/>
                        </a:spcAft>
                        <a:buFont typeface="+mj-lt"/>
                        <a:buNone/>
                      </a:pPr>
                      <a:r>
                        <a:rPr lang="nl-BE" sz="1200" dirty="0">
                          <a:effectLst/>
                        </a:rPr>
                        <a:t>Bij het geven van schriftelijke feedback hou ik rekening met de </a:t>
                      </a:r>
                      <a:r>
                        <a:rPr lang="nl-BE" sz="1200" u="sng" dirty="0">
                          <a:effectLst/>
                        </a:rPr>
                        <a:t>principes van effectieve feedback</a:t>
                      </a:r>
                      <a:r>
                        <a:rPr lang="nl-BE" sz="1200" dirty="0">
                          <a:effectLst/>
                        </a:rPr>
                        <a:t> en </a:t>
                      </a:r>
                      <a:r>
                        <a:rPr lang="nl-BE" sz="1200" u="sng" dirty="0">
                          <a:effectLst/>
                        </a:rPr>
                        <a:t>de vier niveaus</a:t>
                      </a:r>
                      <a:r>
                        <a:rPr lang="nl-BE" sz="12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tc>
                  <a:txBody>
                    <a:bodyPr/>
                    <a:lstStyle/>
                    <a:p>
                      <a:pPr>
                        <a:spcAft>
                          <a:spcPts val="0"/>
                        </a:spcAft>
                      </a:pPr>
                      <a:r>
                        <a:rPr lang="nl-BE" sz="10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2788240546"/>
                  </a:ext>
                </a:extLst>
              </a:tr>
              <a:tr h="512392">
                <a:tc>
                  <a:txBody>
                    <a:bodyPr/>
                    <a:lstStyle/>
                    <a:p>
                      <a:pPr marL="0" lvl="0" indent="0" algn="just">
                        <a:spcAft>
                          <a:spcPts val="0"/>
                        </a:spcAft>
                        <a:buFont typeface="+mj-lt"/>
                        <a:buNone/>
                      </a:pPr>
                      <a:r>
                        <a:rPr lang="nl-BE" sz="1200" dirty="0">
                          <a:effectLst/>
                        </a:rPr>
                        <a:t>Na het geven van schriftelijke feedback, bespreek ik deze met de leerling en zet ik de leerling aan tot </a:t>
                      </a:r>
                      <a:r>
                        <a:rPr lang="nl-BE" sz="1200" u="sng" dirty="0">
                          <a:effectLst/>
                        </a:rPr>
                        <a:t>reflectie</a:t>
                      </a:r>
                      <a:r>
                        <a:rPr lang="nl-BE" sz="12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tc>
                  <a:txBody>
                    <a:bodyPr/>
                    <a:lstStyle/>
                    <a:p>
                      <a:pPr>
                        <a:spcAft>
                          <a:spcPts val="0"/>
                        </a:spcAft>
                      </a:pPr>
                      <a:r>
                        <a:rPr lang="nl-BE" sz="1000">
                          <a:effectLst/>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1132638324"/>
                  </a:ext>
                </a:extLst>
              </a:tr>
              <a:tr h="554169">
                <a:tc>
                  <a:txBody>
                    <a:bodyPr/>
                    <a:lstStyle/>
                    <a:p>
                      <a:pPr marL="0" lvl="0" indent="0" algn="just">
                        <a:spcAft>
                          <a:spcPts val="0"/>
                        </a:spcAft>
                        <a:buFont typeface="+mj-lt"/>
                        <a:buNone/>
                      </a:pPr>
                      <a:r>
                        <a:rPr lang="nl-BE" sz="1200" dirty="0">
                          <a:effectLst/>
                        </a:rPr>
                        <a:t>Ik maak gebruik van schriftelijke feedback </a:t>
                      </a:r>
                      <a:r>
                        <a:rPr lang="nl-BE" sz="1200" u="sng" dirty="0">
                          <a:effectLst/>
                        </a:rPr>
                        <a:t>tijdens het leerproces</a:t>
                      </a:r>
                      <a:r>
                        <a:rPr lang="nl-BE" sz="1200" dirty="0">
                          <a:effectLst/>
                        </a:rPr>
                        <a:t> (bv. feedback op deelopdrachten vooraleer een definitieve versie wordt ingeleverd).</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tc>
                  <a:txBody>
                    <a:bodyPr/>
                    <a:lstStyle/>
                    <a:p>
                      <a:pPr>
                        <a:spcAft>
                          <a:spcPts val="0"/>
                        </a:spcAft>
                      </a:pPr>
                      <a:r>
                        <a:rPr lang="nl-BE" sz="10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1542913325"/>
                  </a:ext>
                </a:extLst>
              </a:tr>
              <a:tr h="426993">
                <a:tc>
                  <a:txBody>
                    <a:bodyPr/>
                    <a:lstStyle/>
                    <a:p>
                      <a:pPr marL="0" lvl="0" indent="0" algn="just">
                        <a:spcAft>
                          <a:spcPts val="0"/>
                        </a:spcAft>
                        <a:buFont typeface="+mj-lt"/>
                        <a:buNone/>
                      </a:pPr>
                      <a:r>
                        <a:rPr lang="nl-BE" sz="1200" dirty="0">
                          <a:effectLst/>
                        </a:rPr>
                        <a:t>Ik maak gebruik van </a:t>
                      </a:r>
                      <a:r>
                        <a:rPr lang="nl-BE" sz="1200" u="sng" dirty="0" err="1">
                          <a:effectLst/>
                        </a:rPr>
                        <a:t>rubrics</a:t>
                      </a:r>
                      <a:r>
                        <a:rPr lang="nl-BE" sz="1200" dirty="0">
                          <a:effectLst/>
                        </a:rPr>
                        <a:t> (rubrieken), </a:t>
                      </a:r>
                      <a:r>
                        <a:rPr lang="nl-BE" sz="1200" u="sng" dirty="0">
                          <a:effectLst/>
                        </a:rPr>
                        <a:t>SAM-schalen</a:t>
                      </a:r>
                      <a:r>
                        <a:rPr lang="nl-BE" sz="1200" dirty="0">
                          <a:effectLst/>
                        </a:rPr>
                        <a:t>, … met uitgeschreven </a:t>
                      </a:r>
                      <a:r>
                        <a:rPr lang="nl-BE" sz="1200" u="sng" dirty="0">
                          <a:effectLst/>
                        </a:rPr>
                        <a:t>kwaliteitscriteria</a:t>
                      </a:r>
                      <a:r>
                        <a:rPr lang="nl-BE" sz="12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tc>
                  <a:txBody>
                    <a:bodyPr/>
                    <a:lstStyle/>
                    <a:p>
                      <a:pPr>
                        <a:spcAft>
                          <a:spcPts val="0"/>
                        </a:spcAft>
                      </a:pPr>
                      <a:r>
                        <a:rPr lang="nl-BE" sz="1000">
                          <a:effectLst/>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491522391"/>
                  </a:ext>
                </a:extLst>
              </a:tr>
              <a:tr h="699777">
                <a:tc>
                  <a:txBody>
                    <a:bodyPr/>
                    <a:lstStyle/>
                    <a:p>
                      <a:pPr marL="0" lvl="0" indent="0" algn="just">
                        <a:spcAft>
                          <a:spcPts val="0"/>
                        </a:spcAft>
                        <a:buFont typeface="+mj-lt"/>
                        <a:buNone/>
                      </a:pPr>
                      <a:r>
                        <a:rPr lang="nl-BE" sz="1200" dirty="0">
                          <a:effectLst/>
                        </a:rPr>
                        <a:t>Ik laat leerlingen </a:t>
                      </a:r>
                      <a:r>
                        <a:rPr lang="nl-BE" sz="1200" u="sng" dirty="0">
                          <a:effectLst/>
                        </a:rPr>
                        <a:t>zelfstandig of in groep</a:t>
                      </a:r>
                      <a:r>
                        <a:rPr lang="nl-BE" sz="1200" dirty="0">
                          <a:effectLst/>
                        </a:rPr>
                        <a:t> nadenken over mogelijke </a:t>
                      </a:r>
                      <a:r>
                        <a:rPr lang="nl-BE" sz="1200" u="sng" dirty="0">
                          <a:effectLst/>
                        </a:rPr>
                        <a:t>succescriteria/evaluatiecriteria</a:t>
                      </a:r>
                      <a:r>
                        <a:rPr lang="nl-BE" sz="1200" dirty="0">
                          <a:effectLst/>
                        </a:rPr>
                        <a:t> bij een gegeven opdracht (eventueel vertrekkende vanuit mislukkingen bij vorige opdrachten).</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tc>
                  <a:txBody>
                    <a:bodyPr/>
                    <a:lstStyle/>
                    <a:p>
                      <a:pPr>
                        <a:spcAft>
                          <a:spcPts val="0"/>
                        </a:spcAft>
                      </a:pPr>
                      <a:r>
                        <a:rPr lang="nl-BE" sz="10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165665399"/>
                  </a:ext>
                </a:extLst>
              </a:tr>
              <a:tr h="659842">
                <a:tc>
                  <a:txBody>
                    <a:bodyPr/>
                    <a:lstStyle/>
                    <a:p>
                      <a:pPr marL="0" lvl="0" indent="0" algn="just">
                        <a:spcAft>
                          <a:spcPts val="0"/>
                        </a:spcAft>
                        <a:buFont typeface="+mj-lt"/>
                        <a:buNone/>
                      </a:pPr>
                      <a:r>
                        <a:rPr lang="nl-BE" sz="1200" dirty="0">
                          <a:effectLst/>
                        </a:rPr>
                        <a:t>Ik laat leerlingen actief aan de slag gaan met doelen van opdrachten en de bijhorende succescriteria/evaluatiecriteria door middel van </a:t>
                      </a:r>
                      <a:r>
                        <a:rPr lang="nl-BE" sz="1200" u="sng" dirty="0">
                          <a:effectLst/>
                        </a:rPr>
                        <a:t>zelfevaluatie</a:t>
                      </a:r>
                      <a:r>
                        <a:rPr lang="nl-BE" sz="1200" dirty="0">
                          <a:effectLst/>
                        </a:rPr>
                        <a:t> en/of </a:t>
                      </a:r>
                      <a:r>
                        <a:rPr lang="nl-BE" sz="1200" u="sng" dirty="0">
                          <a:effectLst/>
                        </a:rPr>
                        <a:t>peerevaluatie</a:t>
                      </a:r>
                      <a:r>
                        <a:rPr lang="nl-BE" sz="1200" dirty="0">
                          <a:effectLst/>
                        </a:rPr>
                        <a:t>.</a:t>
                      </a:r>
                      <a:endParaRPr lang="nl-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tc>
                  <a:txBody>
                    <a:bodyPr/>
                    <a:lstStyle/>
                    <a:p>
                      <a:pPr>
                        <a:spcAft>
                          <a:spcPts val="0"/>
                        </a:spcAft>
                      </a:pPr>
                      <a:r>
                        <a:rPr lang="nl-BE" sz="10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1793055553"/>
                  </a:ext>
                </a:extLst>
              </a:tr>
            </a:tbl>
          </a:graphicData>
        </a:graphic>
      </p:graphicFrame>
    </p:spTree>
    <p:extLst>
      <p:ext uri="{BB962C8B-B14F-4D97-AF65-F5344CB8AC3E}">
        <p14:creationId xmlns:p14="http://schemas.microsoft.com/office/powerpoint/2010/main" val="289406284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13</a:t>
            </a:fld>
            <a:endParaRPr lang="nl-BE" altLang="nl-BE"/>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graphicFrame>
        <p:nvGraphicFramePr>
          <p:cNvPr id="18" name="Tabel 17"/>
          <p:cNvGraphicFramePr>
            <a:graphicFrameLocks noGrp="1"/>
          </p:cNvGraphicFramePr>
          <p:nvPr>
            <p:extLst>
              <p:ext uri="{D42A27DB-BD31-4B8C-83A1-F6EECF244321}">
                <p14:modId xmlns:p14="http://schemas.microsoft.com/office/powerpoint/2010/main" val="117173709"/>
              </p:ext>
            </p:extLst>
          </p:nvPr>
        </p:nvGraphicFramePr>
        <p:xfrm>
          <a:off x="457200" y="2404892"/>
          <a:ext cx="8407400" cy="4443184"/>
        </p:xfrm>
        <a:graphic>
          <a:graphicData uri="http://schemas.openxmlformats.org/drawingml/2006/table">
            <a:tbl>
              <a:tblPr firstRow="1" firstCol="1" bandRow="1">
                <a:tableStyleId>{1FECB4D8-DB02-4DC6-A0A2-4F2EBAE1DC90}</a:tableStyleId>
              </a:tblPr>
              <a:tblGrid>
                <a:gridCol w="5950685">
                  <a:extLst>
                    <a:ext uri="{9D8B030D-6E8A-4147-A177-3AD203B41FA5}">
                      <a16:colId xmlns:a16="http://schemas.microsoft.com/office/drawing/2014/main" val="1046515750"/>
                    </a:ext>
                  </a:extLst>
                </a:gridCol>
                <a:gridCol w="2456715">
                  <a:extLst>
                    <a:ext uri="{9D8B030D-6E8A-4147-A177-3AD203B41FA5}">
                      <a16:colId xmlns:a16="http://schemas.microsoft.com/office/drawing/2014/main" val="3445381840"/>
                    </a:ext>
                  </a:extLst>
                </a:gridCol>
              </a:tblGrid>
              <a:tr h="417777">
                <a:tc>
                  <a:txBody>
                    <a:bodyPr/>
                    <a:lstStyle/>
                    <a:p>
                      <a:pPr algn="ctr">
                        <a:spcAft>
                          <a:spcPts val="0"/>
                        </a:spcAft>
                      </a:pPr>
                      <a:r>
                        <a:rPr lang="nl-BE" sz="2000" dirty="0">
                          <a:effectLst/>
                        </a:rPr>
                        <a:t>Werkvormen feedback</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tc>
                  <a:txBody>
                    <a:bodyPr/>
                    <a:lstStyle/>
                    <a:p>
                      <a:pPr algn="ctr">
                        <a:spcAft>
                          <a:spcPts val="0"/>
                        </a:spcAft>
                      </a:pPr>
                      <a:r>
                        <a:rPr lang="nl-BE" sz="2000" dirty="0">
                          <a:effectLst/>
                        </a:rPr>
                        <a:t>Eigen voorbeeld(en)</a:t>
                      </a:r>
                      <a:endParaRPr lang="nl-BE"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3734508506"/>
                  </a:ext>
                </a:extLst>
              </a:tr>
              <a:tr h="512392">
                <a:tc>
                  <a:txBody>
                    <a:bodyPr/>
                    <a:lstStyle/>
                    <a:p>
                      <a:pPr marL="0" lvl="0" indent="0">
                        <a:spcAft>
                          <a:spcPts val="0"/>
                        </a:spcAft>
                        <a:buFont typeface="+mj-lt"/>
                        <a:buNone/>
                        <a:tabLst>
                          <a:tab pos="914400" algn="l"/>
                        </a:tabLst>
                      </a:pPr>
                      <a:r>
                        <a:rPr lang="nl-BE" sz="1000" dirty="0">
                          <a:effectLst/>
                          <a:latin typeface="Bliss 2 Regular"/>
                          <a:ea typeface="Times New Roman" panose="02020603050405020304" pitchFamily="18" charset="0"/>
                          <a:cs typeface="Times New Roman" panose="02020603050405020304" pitchFamily="18" charset="0"/>
                        </a:rPr>
                        <a:t>Ik reik leerlingen </a:t>
                      </a:r>
                      <a:r>
                        <a:rPr lang="nl-BE" sz="1000" b="1" u="sng" dirty="0">
                          <a:effectLst/>
                          <a:latin typeface="Bliss 2 Regular"/>
                          <a:ea typeface="Times New Roman" panose="02020603050405020304" pitchFamily="18" charset="0"/>
                          <a:cs typeface="Times New Roman" panose="02020603050405020304" pitchFamily="18" charset="0"/>
                        </a:rPr>
                        <a:t>goede en slechte voorbeelden</a:t>
                      </a:r>
                      <a:r>
                        <a:rPr lang="nl-BE" sz="1000" dirty="0">
                          <a:effectLst/>
                          <a:latin typeface="Bliss 2 Regular"/>
                          <a:ea typeface="Times New Roman" panose="02020603050405020304" pitchFamily="18" charset="0"/>
                          <a:cs typeface="Times New Roman" panose="02020603050405020304" pitchFamily="18" charset="0"/>
                        </a:rPr>
                        <a:t> van een ingevulde taak aan om hen kritisch te laten kijken naar hun eigen werk.</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spcAft>
                          <a:spcPts val="0"/>
                        </a:spcAft>
                      </a:pPr>
                      <a:r>
                        <a:rPr lang="nl-BE" sz="10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2788240546"/>
                  </a:ext>
                </a:extLst>
              </a:tr>
              <a:tr h="512392">
                <a:tc>
                  <a:txBody>
                    <a:bodyPr/>
                    <a:lstStyle/>
                    <a:p>
                      <a:pPr marL="0" lvl="0" indent="0">
                        <a:spcAft>
                          <a:spcPts val="0"/>
                        </a:spcAft>
                        <a:buFont typeface="+mj-lt"/>
                        <a:buNone/>
                        <a:tabLst>
                          <a:tab pos="914400" algn="l"/>
                        </a:tabLst>
                      </a:pPr>
                      <a:r>
                        <a:rPr lang="nl-BE" sz="1000" dirty="0">
                          <a:effectLst/>
                          <a:latin typeface="Bliss 2 Regular"/>
                          <a:ea typeface="Times New Roman" panose="02020603050405020304" pitchFamily="18" charset="0"/>
                          <a:cs typeface="Times New Roman" panose="02020603050405020304" pitchFamily="18" charset="0"/>
                        </a:rPr>
                        <a:t>Ik geef </a:t>
                      </a:r>
                      <a:r>
                        <a:rPr lang="nl-BE" sz="1000" b="1" u="sng" dirty="0">
                          <a:effectLst/>
                          <a:latin typeface="Bliss 2 Regular"/>
                          <a:ea typeface="Times New Roman" panose="02020603050405020304" pitchFamily="18" charset="0"/>
                          <a:cs typeface="Times New Roman" panose="02020603050405020304" pitchFamily="18" charset="0"/>
                        </a:rPr>
                        <a:t>klassikaal feedback</a:t>
                      </a:r>
                      <a:r>
                        <a:rPr lang="nl-BE" sz="1000" dirty="0">
                          <a:effectLst/>
                          <a:latin typeface="Bliss 2 Regular"/>
                          <a:ea typeface="Times New Roman" panose="02020603050405020304" pitchFamily="18" charset="0"/>
                          <a:cs typeface="Times New Roman" panose="02020603050405020304" pitchFamily="18" charset="0"/>
                        </a:rPr>
                        <a:t> op een beperkt aantal werken (een correct opgeloste oefening, voorbeelden van goede kwaliteit) die gemaakt werden door leerlingen.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spcAft>
                          <a:spcPts val="0"/>
                        </a:spcAft>
                      </a:pPr>
                      <a:r>
                        <a:rPr lang="nl-BE" sz="1000">
                          <a:effectLst/>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1132638324"/>
                  </a:ext>
                </a:extLst>
              </a:tr>
              <a:tr h="554169">
                <a:tc>
                  <a:txBody>
                    <a:bodyPr/>
                    <a:lstStyle/>
                    <a:p>
                      <a:pPr marL="0" lvl="0" indent="0">
                        <a:spcAft>
                          <a:spcPts val="0"/>
                        </a:spcAft>
                        <a:buFont typeface="+mj-lt"/>
                        <a:buNone/>
                        <a:tabLst>
                          <a:tab pos="914400" algn="l"/>
                        </a:tabLst>
                      </a:pPr>
                      <a:r>
                        <a:rPr lang="nl-BE" sz="1000" dirty="0">
                          <a:effectLst/>
                          <a:latin typeface="Bliss 2 Regular"/>
                          <a:ea typeface="Times New Roman" panose="02020603050405020304" pitchFamily="18" charset="0"/>
                          <a:cs typeface="Times New Roman" panose="02020603050405020304" pitchFamily="18" charset="0"/>
                        </a:rPr>
                        <a:t>Ik laat leerlingen zelf </a:t>
                      </a:r>
                      <a:r>
                        <a:rPr lang="nl-BE" sz="1000" b="1" u="sng" dirty="0">
                          <a:effectLst/>
                          <a:latin typeface="Bliss 2 Regular"/>
                          <a:ea typeface="Times New Roman" panose="02020603050405020304" pitchFamily="18" charset="0"/>
                          <a:cs typeface="Times New Roman" panose="02020603050405020304" pitchFamily="18" charset="0"/>
                        </a:rPr>
                        <a:t>evaluatievragen</a:t>
                      </a:r>
                      <a:r>
                        <a:rPr lang="nl-BE" sz="1000" dirty="0">
                          <a:effectLst/>
                          <a:latin typeface="Bliss 2 Regular"/>
                          <a:ea typeface="Times New Roman" panose="02020603050405020304" pitchFamily="18" charset="0"/>
                          <a:cs typeface="Times New Roman" panose="02020603050405020304" pitchFamily="18" charset="0"/>
                        </a:rPr>
                        <a:t> (bv. </a:t>
                      </a:r>
                      <a:r>
                        <a:rPr lang="nl-BE" sz="1000" dirty="0" err="1">
                          <a:effectLst/>
                          <a:latin typeface="Bliss 2 Regular"/>
                          <a:ea typeface="Times New Roman" panose="02020603050405020304" pitchFamily="18" charset="0"/>
                          <a:cs typeface="Times New Roman" panose="02020603050405020304" pitchFamily="18" charset="0"/>
                        </a:rPr>
                        <a:t>toetsvragen</a:t>
                      </a:r>
                      <a:r>
                        <a:rPr lang="nl-BE" sz="1000" dirty="0">
                          <a:effectLst/>
                          <a:latin typeface="Bliss 2 Regular"/>
                          <a:ea typeface="Times New Roman" panose="02020603050405020304" pitchFamily="18" charset="0"/>
                          <a:cs typeface="Times New Roman" panose="02020603050405020304" pitchFamily="18" charset="0"/>
                        </a:rPr>
                        <a:t>) schrijven of reik evaluatievragen aan die leerlingen kunnen benutten tijdens hun leerproces.</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spcAft>
                          <a:spcPts val="0"/>
                        </a:spcAft>
                      </a:pPr>
                      <a:r>
                        <a:rPr lang="nl-BE" sz="10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1542913325"/>
                  </a:ext>
                </a:extLst>
              </a:tr>
              <a:tr h="426993">
                <a:tc>
                  <a:txBody>
                    <a:bodyPr/>
                    <a:lstStyle/>
                    <a:p>
                      <a:pPr marL="0" lvl="0" indent="0">
                        <a:spcAft>
                          <a:spcPts val="0"/>
                        </a:spcAft>
                        <a:buFont typeface="+mj-lt"/>
                        <a:buNone/>
                        <a:tabLst>
                          <a:tab pos="914400" algn="l"/>
                        </a:tabLst>
                      </a:pPr>
                      <a:r>
                        <a:rPr lang="nl-BE" sz="1000" dirty="0">
                          <a:effectLst/>
                          <a:latin typeface="Bliss 2 Regular"/>
                          <a:ea typeface="Times New Roman" panose="02020603050405020304" pitchFamily="18" charset="0"/>
                          <a:cs typeface="Times New Roman" panose="02020603050405020304" pitchFamily="18" charset="0"/>
                        </a:rPr>
                        <a:t>Ik laat leerlingen een </a:t>
                      </a:r>
                      <a:r>
                        <a:rPr lang="nl-BE" sz="1000" b="1" u="sng" dirty="0">
                          <a:effectLst/>
                          <a:latin typeface="Bliss 2 Regular"/>
                          <a:ea typeface="Times New Roman" panose="02020603050405020304" pitchFamily="18" charset="0"/>
                          <a:cs typeface="Times New Roman" panose="02020603050405020304" pitchFamily="18" charset="0"/>
                        </a:rPr>
                        <a:t>herwerkte versie</a:t>
                      </a:r>
                      <a:r>
                        <a:rPr lang="nl-BE" sz="1000" dirty="0">
                          <a:effectLst/>
                          <a:latin typeface="Bliss 2 Regular"/>
                          <a:ea typeface="Times New Roman" panose="02020603050405020304" pitchFamily="18" charset="0"/>
                          <a:cs typeface="Times New Roman" panose="02020603050405020304" pitchFamily="18" charset="0"/>
                        </a:rPr>
                        <a:t> maken van een verbeterde opdracht/toets.</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spcAft>
                          <a:spcPts val="0"/>
                        </a:spcAft>
                      </a:pPr>
                      <a:r>
                        <a:rPr lang="nl-BE" sz="1000">
                          <a:effectLst/>
                        </a:rPr>
                        <a:t> </a:t>
                      </a:r>
                      <a:endParaRPr lang="nl-BE" sz="110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491522391"/>
                  </a:ext>
                </a:extLst>
              </a:tr>
              <a:tr h="699777">
                <a:tc>
                  <a:txBody>
                    <a:bodyPr/>
                    <a:lstStyle/>
                    <a:p>
                      <a:pPr marL="0" lvl="0" indent="0">
                        <a:spcAft>
                          <a:spcPts val="0"/>
                        </a:spcAft>
                        <a:buFont typeface="+mj-lt"/>
                        <a:buNone/>
                        <a:tabLst>
                          <a:tab pos="914400" algn="l"/>
                        </a:tabLst>
                      </a:pPr>
                      <a:r>
                        <a:rPr lang="nl-BE" sz="1000" dirty="0">
                          <a:effectLst/>
                          <a:latin typeface="Bliss 2 Regular"/>
                          <a:ea typeface="Times New Roman" panose="02020603050405020304" pitchFamily="18" charset="0"/>
                          <a:cs typeface="Times New Roman" panose="02020603050405020304" pitchFamily="18" charset="0"/>
                        </a:rPr>
                        <a:t>Ik bied leerlingen de kans een </a:t>
                      </a:r>
                      <a:r>
                        <a:rPr lang="nl-BE" sz="1000" b="1" u="sng" dirty="0">
                          <a:effectLst/>
                          <a:latin typeface="Bliss 2 Regular"/>
                          <a:ea typeface="Times New Roman" panose="02020603050405020304" pitchFamily="18" charset="0"/>
                          <a:cs typeface="Times New Roman" panose="02020603050405020304" pitchFamily="18" charset="0"/>
                        </a:rPr>
                        <a:t>eerste versie van een opdracht</a:t>
                      </a:r>
                      <a:r>
                        <a:rPr lang="nl-BE" sz="1000" dirty="0">
                          <a:effectLst/>
                          <a:latin typeface="Bliss 2 Regular"/>
                          <a:ea typeface="Times New Roman" panose="02020603050405020304" pitchFamily="18" charset="0"/>
                          <a:cs typeface="Times New Roman" panose="02020603050405020304" pitchFamily="18" charset="0"/>
                        </a:rPr>
                        <a:t> in te dienen vooraleer de definitieve versie wordt meegenomen naar de evaluatie.</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spcAft>
                          <a:spcPts val="0"/>
                        </a:spcAft>
                      </a:pPr>
                      <a:r>
                        <a:rPr lang="nl-BE" sz="10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165665399"/>
                  </a:ext>
                </a:extLst>
              </a:tr>
              <a:tr h="659842">
                <a:tc>
                  <a:txBody>
                    <a:bodyPr/>
                    <a:lstStyle/>
                    <a:p>
                      <a:pPr marL="0" lvl="0" indent="0">
                        <a:spcAft>
                          <a:spcPts val="0"/>
                        </a:spcAft>
                        <a:buFont typeface="+mj-lt"/>
                        <a:buNone/>
                        <a:tabLst>
                          <a:tab pos="914400" algn="l"/>
                        </a:tabLst>
                      </a:pPr>
                      <a:r>
                        <a:rPr lang="nl-BE" sz="1000" dirty="0">
                          <a:effectLst/>
                          <a:latin typeface="Bliss 2 Regular"/>
                          <a:ea typeface="Times New Roman" panose="02020603050405020304" pitchFamily="18" charset="0"/>
                          <a:cs typeface="Times New Roman" panose="02020603050405020304" pitchFamily="18" charset="0"/>
                        </a:rPr>
                        <a:t>Ik geef leerlingen een grote/uitgebreide opdracht die bestaat uit </a:t>
                      </a:r>
                      <a:r>
                        <a:rPr lang="nl-BE" sz="1000" b="1" u="sng" dirty="0">
                          <a:effectLst/>
                          <a:latin typeface="Bliss 2 Regular"/>
                          <a:ea typeface="Times New Roman" panose="02020603050405020304" pitchFamily="18" charset="0"/>
                          <a:cs typeface="Times New Roman" panose="02020603050405020304" pitchFamily="18" charset="0"/>
                        </a:rPr>
                        <a:t>kleinere onderdelen</a:t>
                      </a:r>
                      <a:r>
                        <a:rPr lang="nl-BE" sz="1000" dirty="0">
                          <a:effectLst/>
                          <a:latin typeface="Bliss 2 Regular"/>
                          <a:ea typeface="Times New Roman" panose="02020603050405020304" pitchFamily="18" charset="0"/>
                          <a:cs typeface="Times New Roman" panose="02020603050405020304" pitchFamily="18" charset="0"/>
                        </a:rPr>
                        <a:t> waarop ik telkens tussentijds feedback geef.</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spcAft>
                          <a:spcPts val="0"/>
                        </a:spcAft>
                      </a:pPr>
                      <a:r>
                        <a:rPr lang="nl-BE" sz="10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1793055553"/>
                  </a:ext>
                </a:extLst>
              </a:tr>
              <a:tr h="659842">
                <a:tc>
                  <a:txBody>
                    <a:bodyPr/>
                    <a:lstStyle/>
                    <a:p>
                      <a:pPr marL="0" lvl="0" indent="0">
                        <a:spcAft>
                          <a:spcPts val="0"/>
                        </a:spcAft>
                        <a:buFont typeface="+mj-lt"/>
                        <a:buNone/>
                        <a:tabLst>
                          <a:tab pos="914400" algn="l"/>
                        </a:tabLst>
                      </a:pPr>
                      <a:r>
                        <a:rPr lang="nl-BE" sz="1000" dirty="0">
                          <a:effectLst/>
                          <a:latin typeface="Bliss 2 Regular"/>
                          <a:ea typeface="Times New Roman" panose="02020603050405020304" pitchFamily="18" charset="0"/>
                          <a:cs typeface="Times New Roman" panose="02020603050405020304" pitchFamily="18" charset="0"/>
                        </a:rPr>
                        <a:t>Ik ontvang </a:t>
                      </a:r>
                      <a:r>
                        <a:rPr lang="nl-BE" sz="1000" b="1" u="sng" dirty="0">
                          <a:effectLst/>
                          <a:latin typeface="Bliss 2 Regular"/>
                          <a:ea typeface="Times New Roman" panose="02020603050405020304" pitchFamily="18" charset="0"/>
                          <a:cs typeface="Times New Roman" panose="02020603050405020304" pitchFamily="18" charset="0"/>
                        </a:rPr>
                        <a:t>feedback van leerlingen</a:t>
                      </a:r>
                      <a:r>
                        <a:rPr lang="nl-BE" sz="1000" dirty="0">
                          <a:effectLst/>
                          <a:latin typeface="Bliss 2 Regular"/>
                          <a:ea typeface="Times New Roman" panose="02020603050405020304" pitchFamily="18" charset="0"/>
                          <a:cs typeface="Times New Roman" panose="02020603050405020304" pitchFamily="18" charset="0"/>
                        </a:rPr>
                        <a:t> (bv. door op het einde van de les een leerling te vragen een samenvatting te geven van wat hij/zij die les geleerd heeft) en stem mijn pedagogisch-didactisch handelen hierop af.</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36195" marB="36195"/>
                </a:tc>
                <a:tc>
                  <a:txBody>
                    <a:bodyPr/>
                    <a:lstStyle/>
                    <a:p>
                      <a:pPr>
                        <a:spcAft>
                          <a:spcPts val="0"/>
                        </a:spcAft>
                      </a:pP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353" marR="66353" marT="35020" marB="35020"/>
                </a:tc>
                <a:extLst>
                  <a:ext uri="{0D108BD9-81ED-4DB2-BD59-A6C34878D82A}">
                    <a16:rowId xmlns:a16="http://schemas.microsoft.com/office/drawing/2014/main" val="1581238973"/>
                  </a:ext>
                </a:extLst>
              </a:tr>
            </a:tbl>
          </a:graphicData>
        </a:graphic>
      </p:graphicFrame>
      <p:sp>
        <p:nvSpPr>
          <p:cNvPr id="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smtClean="0">
                <a:solidFill>
                  <a:srgbClr val="FF0066"/>
                </a:solidFill>
                <a:latin typeface="Cocon" pitchFamily="2" charset="0"/>
                <a:cs typeface="Arial" pitchFamily="34" charset="0"/>
                <a:sym typeface="Bliss2-ExtraBold" pitchFamily="50" charset="0"/>
              </a:rPr>
              <a:t>2. Feedback </a:t>
            </a:r>
            <a:endParaRPr lang="nl-BE" altLang="nl-BE" sz="4000" b="1" dirty="0">
              <a:solidFill>
                <a:srgbClr val="FF0066"/>
              </a:solidFill>
              <a:latin typeface="Cocon" pitchFamily="2" charset="0"/>
              <a:cs typeface="Arial" pitchFamily="34" charset="0"/>
              <a:sym typeface="Bliss2-ExtraBold" pitchFamily="50" charset="0"/>
            </a:endParaRPr>
          </a:p>
        </p:txBody>
      </p:sp>
    </p:spTree>
    <p:extLst>
      <p:ext uri="{BB962C8B-B14F-4D97-AF65-F5344CB8AC3E}">
        <p14:creationId xmlns:p14="http://schemas.microsoft.com/office/powerpoint/2010/main" val="22956174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14</a:t>
            </a:fld>
            <a:endParaRPr lang="nl-BE" altLang="nl-BE"/>
          </a:p>
        </p:txBody>
      </p:sp>
      <p:sp>
        <p:nvSpPr>
          <p:cNvPr id="92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smtClean="0">
                <a:solidFill>
                  <a:srgbClr val="FF0066"/>
                </a:solidFill>
                <a:latin typeface="Cocon" pitchFamily="2" charset="0"/>
                <a:cs typeface="Arial" pitchFamily="34" charset="0"/>
                <a:sym typeface="Bliss2-ExtraBold" pitchFamily="50" charset="0"/>
              </a:rPr>
              <a:t>3. Lesbezoeken – kijkwijzers </a:t>
            </a:r>
            <a:endParaRPr lang="nl-BE" altLang="nl-BE" sz="40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1389614" y="2350637"/>
            <a:ext cx="7286842" cy="1938992"/>
          </a:xfrm>
          <a:prstGeom prst="rect">
            <a:avLst/>
          </a:prstGeom>
          <a:noFill/>
          <a:ln w="9525">
            <a:noFill/>
            <a:miter lim="800000"/>
            <a:headEnd/>
            <a:tailEnd/>
          </a:ln>
        </p:spPr>
        <p:txBody>
          <a:bodyPr wrap="square">
            <a:spAutoFit/>
          </a:bodyPr>
          <a:lstStyle/>
          <a:p>
            <a:pPr>
              <a:defRPr/>
            </a:pPr>
            <a:r>
              <a:rPr lang="nl-NL" altLang="nl-BE" sz="2400" dirty="0" smtClean="0">
                <a:cs typeface="Calibri" pitchFamily="34" charset="0"/>
                <a:sym typeface="Wingdings" panose="05000000000000000000" pitchFamily="2" charset="2"/>
              </a:rPr>
              <a:t>Ontwikkelen van lessen</a:t>
            </a:r>
          </a:p>
          <a:p>
            <a:pPr marL="342900" indent="-342900">
              <a:buFont typeface="Arial" panose="020B0604020202020204" pitchFamily="34" charset="0"/>
              <a:buChar char="•"/>
              <a:defRPr/>
            </a:pPr>
            <a:r>
              <a:rPr lang="nl-NL" altLang="nl-BE" sz="2400" dirty="0" smtClean="0">
                <a:cs typeface="Calibri" pitchFamily="34" charset="0"/>
                <a:sym typeface="Wingdings" panose="05000000000000000000" pitchFamily="2" charset="2"/>
              </a:rPr>
              <a:t>Vanuit kijk op bouwstenen</a:t>
            </a:r>
          </a:p>
          <a:p>
            <a:pPr marL="342900" indent="-342900">
              <a:buFont typeface="Arial" panose="020B0604020202020204" pitchFamily="34" charset="0"/>
              <a:buChar char="•"/>
              <a:defRPr/>
            </a:pPr>
            <a:r>
              <a:rPr lang="nl-NL" altLang="nl-BE" sz="2400" dirty="0" smtClean="0">
                <a:cs typeface="Calibri" pitchFamily="34" charset="0"/>
                <a:sym typeface="Wingdings" panose="05000000000000000000" pitchFamily="2" charset="2"/>
              </a:rPr>
              <a:t>Vanuit kijk op feedback</a:t>
            </a:r>
          </a:p>
          <a:p>
            <a:pPr marL="342900" indent="-342900">
              <a:buFont typeface="Arial" panose="020B0604020202020204" pitchFamily="34" charset="0"/>
              <a:buChar char="•"/>
              <a:defRPr/>
            </a:pPr>
            <a:endParaRPr lang="nl-NL" altLang="nl-BE" sz="2400" dirty="0">
              <a:solidFill>
                <a:schemeClr val="tx1">
                  <a:lumMod val="75000"/>
                  <a:lumOff val="25000"/>
                </a:schemeClr>
              </a:solidFill>
              <a:cs typeface="Calibri" pitchFamily="34" charset="0"/>
              <a:sym typeface="Wingdings" panose="05000000000000000000" pitchFamily="2" charset="2"/>
            </a:endParaRPr>
          </a:p>
          <a:p>
            <a:pPr>
              <a:defRPr/>
            </a:pPr>
            <a:endParaRPr lang="nl-NL" altLang="nl-BE" sz="2400" dirty="0">
              <a:solidFill>
                <a:schemeClr val="tx1">
                  <a:lumMod val="75000"/>
                  <a:lumOff val="25000"/>
                </a:schemeClr>
              </a:solidFill>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pic>
        <p:nvPicPr>
          <p:cNvPr id="6146" name="Picture 2" descr="Afbeeldingsresultaat voor coach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9766" y="3836150"/>
            <a:ext cx="2664296" cy="177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098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15</a:t>
            </a:fld>
            <a:endParaRPr lang="nl-BE" altLang="nl-BE"/>
          </a:p>
        </p:txBody>
      </p:sp>
      <p:sp>
        <p:nvSpPr>
          <p:cNvPr id="92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a:solidFill>
                  <a:srgbClr val="FF0066"/>
                </a:solidFill>
                <a:latin typeface="Cocon" pitchFamily="2" charset="0"/>
                <a:cs typeface="Arial" pitchFamily="34" charset="0"/>
                <a:sym typeface="Bliss2-ExtraBold" pitchFamily="50" charset="0"/>
              </a:rPr>
              <a:t>4</a:t>
            </a:r>
            <a:r>
              <a:rPr lang="nl-BE" altLang="nl-BE" sz="4000" b="1" dirty="0" smtClean="0">
                <a:solidFill>
                  <a:srgbClr val="FF0066"/>
                </a:solidFill>
                <a:latin typeface="Cocon" pitchFamily="2" charset="0"/>
                <a:cs typeface="Arial" pitchFamily="34" charset="0"/>
                <a:sym typeface="Bliss2-ExtraBold" pitchFamily="50" charset="0"/>
              </a:rPr>
              <a:t>. Groeigesprekken </a:t>
            </a:r>
            <a:endParaRPr lang="nl-BE" altLang="nl-BE" sz="40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1389614" y="2350637"/>
            <a:ext cx="7286842" cy="2308324"/>
          </a:xfrm>
          <a:prstGeom prst="rect">
            <a:avLst/>
          </a:prstGeom>
          <a:noFill/>
          <a:ln w="9525">
            <a:noFill/>
            <a:miter lim="800000"/>
            <a:headEnd/>
            <a:tailEnd/>
          </a:ln>
        </p:spPr>
        <p:txBody>
          <a:bodyPr wrap="square">
            <a:spAutoFit/>
          </a:bodyPr>
          <a:lstStyle/>
          <a:p>
            <a:pPr marL="0" lvl="1">
              <a:defRPr/>
            </a:pPr>
            <a:r>
              <a:rPr lang="nl-NL" sz="2400" dirty="0" smtClean="0">
                <a:cs typeface="Calibri" pitchFamily="34" charset="0"/>
              </a:rPr>
              <a:t>Persoonlijke </a:t>
            </a:r>
            <a:r>
              <a:rPr lang="nl-NL" sz="2400" dirty="0">
                <a:cs typeface="Calibri" pitchFamily="34" charset="0"/>
              </a:rPr>
              <a:t>groeigesprekken </a:t>
            </a:r>
            <a:r>
              <a:rPr lang="nl-NL" sz="2400" dirty="0" smtClean="0">
                <a:cs typeface="Calibri" pitchFamily="34" charset="0"/>
              </a:rPr>
              <a:t>met leercoaches</a:t>
            </a:r>
          </a:p>
          <a:p>
            <a:pPr marL="342900" lvl="1" indent="-342900">
              <a:buFont typeface="Arial" panose="020B0604020202020204" pitchFamily="34" charset="0"/>
              <a:buChar char="•"/>
              <a:defRPr/>
            </a:pPr>
            <a:r>
              <a:rPr lang="nl-NL" sz="2400" dirty="0" smtClean="0">
                <a:cs typeface="Calibri" pitchFamily="34" charset="0"/>
              </a:rPr>
              <a:t>Leren dromen en begeleiding in het stellen van doelen</a:t>
            </a:r>
          </a:p>
          <a:p>
            <a:pPr marL="342900" lvl="1" indent="-342900">
              <a:buFont typeface="Arial" panose="020B0604020202020204" pitchFamily="34" charset="0"/>
              <a:buChar char="•"/>
              <a:defRPr/>
            </a:pPr>
            <a:r>
              <a:rPr lang="nl-NL" sz="2400" dirty="0" smtClean="0">
                <a:cs typeface="Calibri" pitchFamily="34" charset="0"/>
              </a:rPr>
              <a:t>Voortdurend </a:t>
            </a:r>
            <a:r>
              <a:rPr lang="nl-NL" sz="2400" dirty="0">
                <a:cs typeface="Calibri" pitchFamily="34" charset="0"/>
              </a:rPr>
              <a:t>feedback </a:t>
            </a:r>
            <a:endParaRPr lang="nl-NL" sz="2400" dirty="0" smtClean="0">
              <a:cs typeface="Calibri" pitchFamily="34" charset="0"/>
            </a:endParaRPr>
          </a:p>
          <a:p>
            <a:pPr marL="342900" lvl="1" indent="-342900">
              <a:buFont typeface="Arial" panose="020B0604020202020204" pitchFamily="34" charset="0"/>
              <a:buChar char="•"/>
              <a:defRPr/>
            </a:pPr>
            <a:r>
              <a:rPr lang="nl-NL" sz="2400" dirty="0">
                <a:cs typeface="Calibri" pitchFamily="34" charset="0"/>
              </a:rPr>
              <a:t>M</a:t>
            </a:r>
            <a:r>
              <a:rPr lang="nl-NL" sz="2400" dirty="0" smtClean="0">
                <a:cs typeface="Calibri" pitchFamily="34" charset="0"/>
              </a:rPr>
              <a:t>aximaal uitdagen</a:t>
            </a:r>
          </a:p>
          <a:p>
            <a:pPr marL="342900" lvl="1" indent="-342900">
              <a:buFont typeface="Arial" panose="020B0604020202020204" pitchFamily="34" charset="0"/>
              <a:buChar char="•"/>
              <a:defRPr/>
            </a:pPr>
            <a:r>
              <a:rPr lang="nl-NL" altLang="nl-BE" sz="2400" dirty="0" smtClean="0">
                <a:cs typeface="Calibri" pitchFamily="34" charset="0"/>
                <a:sym typeface="Wingdings" panose="05000000000000000000" pitchFamily="2" charset="2"/>
              </a:rPr>
              <a:t>2 keer per jaar</a:t>
            </a:r>
          </a:p>
          <a:p>
            <a:pPr marL="342900" lvl="1" indent="-342900">
              <a:buFont typeface="Arial" panose="020B0604020202020204" pitchFamily="34" charset="0"/>
              <a:buChar char="•"/>
              <a:defRPr/>
            </a:pPr>
            <a:r>
              <a:rPr lang="nl-NL" altLang="nl-BE" sz="2400" dirty="0" smtClean="0">
                <a:cs typeface="Calibri" pitchFamily="34" charset="0"/>
                <a:sym typeface="Wingdings" panose="05000000000000000000" pitchFamily="2" charset="2"/>
              </a:rPr>
              <a:t>Feedback naar ouders</a:t>
            </a:r>
            <a:endParaRPr lang="nl-NL" altLang="nl-BE" sz="2400" dirty="0">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
        <p:nvSpPr>
          <p:cNvPr id="16" name="Text Box 20">
            <a:extLst>
              <a:ext uri="{FF2B5EF4-FFF2-40B4-BE49-F238E27FC236}">
                <a16:creationId xmlns:a16="http://schemas.microsoft.com/office/drawing/2014/main" id="{0BEB9D58-93AA-4DDE-8495-26265591AAEF}"/>
              </a:ext>
            </a:extLst>
          </p:cNvPr>
          <p:cNvSpPr txBox="1">
            <a:spLocks noChangeArrowheads="1"/>
          </p:cNvSpPr>
          <p:nvPr/>
        </p:nvSpPr>
        <p:spPr bwMode="auto">
          <a:xfrm>
            <a:off x="-15875" y="6023730"/>
            <a:ext cx="9159875" cy="846216"/>
          </a:xfrm>
          <a:prstGeom prst="rect">
            <a:avLst/>
          </a:prstGeom>
          <a:solidFill>
            <a:srgbClr val="25AAE1"/>
          </a:solidFill>
          <a:ln w="9525">
            <a:solidFill>
              <a:srgbClr val="25AAE1"/>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pic>
        <p:nvPicPr>
          <p:cNvPr id="4098" name="Picture 2" descr="talentenschool2016-2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354317"/>
            <a:ext cx="3361556" cy="258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3397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16</a:t>
            </a:fld>
            <a:endParaRPr lang="nl-BE" altLang="nl-BE"/>
          </a:p>
        </p:txBody>
      </p:sp>
      <p:sp>
        <p:nvSpPr>
          <p:cNvPr id="9219" name="Shape 51"/>
          <p:cNvSpPr>
            <a:spLocks noChangeArrowheads="1"/>
          </p:cNvSpPr>
          <p:nvPr/>
        </p:nvSpPr>
        <p:spPr bwMode="auto">
          <a:xfrm>
            <a:off x="1550988" y="1593850"/>
            <a:ext cx="7313612" cy="1231106"/>
          </a:xfrm>
          <a:prstGeom prst="rect">
            <a:avLst/>
          </a:prstGeom>
          <a:noFill/>
          <a:ln w="12700">
            <a:noFill/>
            <a:miter lim="400000"/>
            <a:headEnd/>
            <a:tailEnd/>
          </a:ln>
        </p:spPr>
        <p:txBody>
          <a:bodyPr lIns="0" tIns="0" rIns="0" bIns="0">
            <a:spAutoFit/>
          </a:bodyPr>
          <a:lstStyle/>
          <a:p>
            <a:pPr marL="0" lvl="1"/>
            <a:r>
              <a:rPr lang="nl-BE" altLang="nl-BE" sz="4000" b="1" dirty="0">
                <a:solidFill>
                  <a:srgbClr val="FF0066"/>
                </a:solidFill>
                <a:latin typeface="Cocon" pitchFamily="2" charset="0"/>
                <a:cs typeface="Arial" pitchFamily="34" charset="0"/>
                <a:sym typeface="Bliss2-ExtraBold" pitchFamily="50" charset="0"/>
              </a:rPr>
              <a:t>5</a:t>
            </a:r>
            <a:r>
              <a:rPr lang="nl-BE" altLang="nl-BE" sz="4000" b="1" dirty="0" smtClean="0">
                <a:solidFill>
                  <a:srgbClr val="FF0066"/>
                </a:solidFill>
                <a:latin typeface="Cocon" pitchFamily="2" charset="0"/>
                <a:cs typeface="Arial" pitchFamily="34" charset="0"/>
                <a:sym typeface="Bliss2-ExtraBold" pitchFamily="50" charset="0"/>
              </a:rPr>
              <a:t>. </a:t>
            </a:r>
            <a:r>
              <a:rPr lang="nl-NL" altLang="nl-BE" sz="4000" b="1" dirty="0" err="1">
                <a:solidFill>
                  <a:srgbClr val="FF0066"/>
                </a:solidFill>
                <a:latin typeface="Cocon" pitchFamily="2" charset="0"/>
                <a:cs typeface="Arial" pitchFamily="34" charset="0"/>
                <a:sym typeface="Wingdings" panose="05000000000000000000" pitchFamily="2" charset="2"/>
              </a:rPr>
              <a:t>Stagedoeboek</a:t>
            </a:r>
            <a:endParaRPr lang="nl-NL" altLang="nl-BE" sz="4000" b="1" dirty="0">
              <a:solidFill>
                <a:srgbClr val="FF0066"/>
              </a:solidFill>
              <a:latin typeface="Cocon" pitchFamily="2" charset="0"/>
              <a:cs typeface="Arial" pitchFamily="34" charset="0"/>
              <a:sym typeface="Wingdings" panose="05000000000000000000" pitchFamily="2" charset="2"/>
            </a:endParaRPr>
          </a:p>
          <a:p>
            <a:endParaRPr lang="nl-BE" altLang="nl-BE" sz="40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1389614" y="2272804"/>
            <a:ext cx="7286842" cy="2308324"/>
          </a:xfrm>
          <a:prstGeom prst="rect">
            <a:avLst/>
          </a:prstGeom>
          <a:noFill/>
          <a:ln w="9525">
            <a:noFill/>
            <a:miter lim="800000"/>
            <a:headEnd/>
            <a:tailEnd/>
          </a:ln>
        </p:spPr>
        <p:txBody>
          <a:bodyPr wrap="square">
            <a:spAutoFit/>
          </a:bodyPr>
          <a:lstStyle/>
          <a:p>
            <a:pPr>
              <a:defRPr/>
            </a:pPr>
            <a:r>
              <a:rPr lang="nl-NL" sz="2400" dirty="0" smtClean="0"/>
              <a:t>Stages </a:t>
            </a:r>
          </a:p>
          <a:p>
            <a:pPr marL="342900" indent="-342900">
              <a:buFont typeface="Arial" panose="020B0604020202020204" pitchFamily="34" charset="0"/>
              <a:buChar char="•"/>
              <a:defRPr/>
            </a:pPr>
            <a:r>
              <a:rPr lang="nl-NL" sz="2400" dirty="0"/>
              <a:t>L</a:t>
            </a:r>
            <a:r>
              <a:rPr lang="nl-NL" sz="2400" dirty="0" smtClean="0"/>
              <a:t>eerlingen </a:t>
            </a:r>
            <a:r>
              <a:rPr lang="nl-NL" sz="2400" dirty="0"/>
              <a:t>maximaal </a:t>
            </a:r>
            <a:r>
              <a:rPr lang="nl-NL" sz="2400" dirty="0" smtClean="0"/>
              <a:t>voorbereiden </a:t>
            </a:r>
            <a:r>
              <a:rPr lang="nl-NL" sz="2400" dirty="0"/>
              <a:t>op </a:t>
            </a:r>
            <a:r>
              <a:rPr lang="nl-NL" sz="2400" dirty="0" smtClean="0"/>
              <a:t>arbeidsmarkt </a:t>
            </a:r>
            <a:r>
              <a:rPr lang="nl-NL" sz="2400" dirty="0"/>
              <a:t>of het hoger </a:t>
            </a:r>
            <a:r>
              <a:rPr lang="nl-NL" sz="2400" dirty="0" smtClean="0"/>
              <a:t>onderwijs</a:t>
            </a:r>
            <a:endParaRPr lang="nl-NL" sz="2400" dirty="0"/>
          </a:p>
          <a:p>
            <a:pPr marL="342900" indent="-342900">
              <a:buFont typeface="Arial" panose="020B0604020202020204" pitchFamily="34" charset="0"/>
              <a:buChar char="•"/>
              <a:defRPr/>
            </a:pPr>
            <a:r>
              <a:rPr lang="nl-NL" sz="2400" dirty="0" err="1" smtClean="0"/>
              <a:t>Stagedoeboek</a:t>
            </a:r>
            <a:r>
              <a:rPr lang="nl-NL" sz="2400" dirty="0"/>
              <a:t> </a:t>
            </a:r>
            <a:r>
              <a:rPr lang="nl-NL" sz="2400" dirty="0" smtClean="0"/>
              <a:t>als houvast voor stageteams</a:t>
            </a:r>
          </a:p>
          <a:p>
            <a:pPr marL="342900" indent="-342900">
              <a:buFont typeface="Arial" panose="020B0604020202020204" pitchFamily="34" charset="0"/>
              <a:buChar char="•"/>
              <a:defRPr/>
            </a:pPr>
            <a:endParaRPr lang="nl-NL" sz="2400" dirty="0"/>
          </a:p>
          <a:p>
            <a:pPr>
              <a:defRPr/>
            </a:pPr>
            <a:endParaRPr lang="nl-NL" altLang="nl-BE" sz="2400" dirty="0">
              <a:solidFill>
                <a:schemeClr val="tx1">
                  <a:lumMod val="75000"/>
                  <a:lumOff val="25000"/>
                </a:schemeClr>
              </a:solidFill>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pic>
        <p:nvPicPr>
          <p:cNvPr id="7170" name="Picture 2" descr="https://www.hotelschoolturnhout.be/wp-content/uploads/2019/05/Talentenschool2016-329-e15593194931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0" y="3887548"/>
            <a:ext cx="9134439" cy="2124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9753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17</a:t>
            </a:fld>
            <a:endParaRPr lang="nl-BE" altLang="nl-BE"/>
          </a:p>
        </p:txBody>
      </p:sp>
      <p:sp>
        <p:nvSpPr>
          <p:cNvPr id="9219" name="Shape 51"/>
          <p:cNvSpPr>
            <a:spLocks noChangeArrowheads="1"/>
          </p:cNvSpPr>
          <p:nvPr/>
        </p:nvSpPr>
        <p:spPr bwMode="auto">
          <a:xfrm>
            <a:off x="1550988" y="1593850"/>
            <a:ext cx="7313612" cy="1231106"/>
          </a:xfrm>
          <a:prstGeom prst="rect">
            <a:avLst/>
          </a:prstGeom>
          <a:noFill/>
          <a:ln w="12700">
            <a:noFill/>
            <a:miter lim="400000"/>
            <a:headEnd/>
            <a:tailEnd/>
          </a:ln>
        </p:spPr>
        <p:txBody>
          <a:bodyPr lIns="0" tIns="0" rIns="0" bIns="0">
            <a:spAutoFit/>
          </a:bodyPr>
          <a:lstStyle/>
          <a:p>
            <a:r>
              <a:rPr lang="nl-BE" altLang="nl-BE" sz="4000" b="1" dirty="0">
                <a:solidFill>
                  <a:srgbClr val="FF0066"/>
                </a:solidFill>
                <a:latin typeface="Cocon" pitchFamily="2" charset="0"/>
                <a:cs typeface="Arial" pitchFamily="34" charset="0"/>
                <a:sym typeface="Bliss2-ExtraBold" pitchFamily="50" charset="0"/>
              </a:rPr>
              <a:t>6</a:t>
            </a:r>
            <a:r>
              <a:rPr lang="nl-BE" altLang="nl-BE" sz="4000" b="1" dirty="0" smtClean="0">
                <a:solidFill>
                  <a:srgbClr val="FF0066"/>
                </a:solidFill>
                <a:latin typeface="Cocon" pitchFamily="2" charset="0"/>
                <a:cs typeface="Arial" pitchFamily="34" charset="0"/>
                <a:sym typeface="Bliss2-ExtraBold" pitchFamily="50" charset="0"/>
              </a:rPr>
              <a:t>. EHBO – Eerste Hulp bij Onderzoeken </a:t>
            </a:r>
            <a:endParaRPr lang="nl-BE" altLang="nl-BE" sz="40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1115616" y="2992778"/>
            <a:ext cx="7286842" cy="2677656"/>
          </a:xfrm>
          <a:prstGeom prst="rect">
            <a:avLst/>
          </a:prstGeom>
          <a:noFill/>
          <a:ln w="9525">
            <a:noFill/>
            <a:miter lim="800000"/>
            <a:headEnd/>
            <a:tailEnd/>
          </a:ln>
        </p:spPr>
        <p:txBody>
          <a:bodyPr wrap="square">
            <a:spAutoFit/>
          </a:bodyPr>
          <a:lstStyle/>
          <a:p>
            <a:pPr lvl="1">
              <a:defRPr/>
            </a:pPr>
            <a:r>
              <a:rPr lang="nl-NL" altLang="nl-BE" sz="2400" dirty="0" err="1" smtClean="0">
                <a:solidFill>
                  <a:schemeClr val="tx1">
                    <a:lumMod val="75000"/>
                    <a:lumOff val="25000"/>
                  </a:schemeClr>
                </a:solidFill>
                <a:cs typeface="Calibri" pitchFamily="34" charset="0"/>
                <a:sym typeface="Wingdings" panose="05000000000000000000" pitchFamily="2" charset="2"/>
              </a:rPr>
              <a:t>Onderzoeksvaardigheden</a:t>
            </a:r>
            <a:endParaRPr lang="nl-NL" altLang="nl-BE" sz="2400" dirty="0" smtClean="0">
              <a:solidFill>
                <a:schemeClr val="tx1">
                  <a:lumMod val="75000"/>
                  <a:lumOff val="25000"/>
                </a:schemeClr>
              </a:solidFill>
              <a:cs typeface="Calibri" pitchFamily="34" charset="0"/>
              <a:sym typeface="Wingdings" panose="05000000000000000000" pitchFamily="2" charset="2"/>
            </a:endParaRPr>
          </a:p>
          <a:p>
            <a:pPr marL="800045" lvl="1" indent="-3429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Zesde en zevende </a:t>
            </a:r>
            <a:r>
              <a:rPr lang="nl-NL" altLang="nl-BE" sz="2400" dirty="0" smtClean="0">
                <a:solidFill>
                  <a:schemeClr val="tx1">
                    <a:lumMod val="75000"/>
                    <a:lumOff val="25000"/>
                  </a:schemeClr>
                </a:solidFill>
                <a:cs typeface="Calibri" pitchFamily="34" charset="0"/>
                <a:sym typeface="Wingdings" panose="05000000000000000000" pitchFamily="2" charset="2"/>
              </a:rPr>
              <a:t>jaren </a:t>
            </a:r>
            <a:endParaRPr lang="nl-NL" altLang="nl-BE" sz="2400" dirty="0" smtClean="0">
              <a:solidFill>
                <a:schemeClr val="tx1">
                  <a:lumMod val="75000"/>
                  <a:lumOff val="25000"/>
                </a:schemeClr>
              </a:solidFill>
              <a:cs typeface="Calibri" pitchFamily="34" charset="0"/>
              <a:sym typeface="Wingdings" panose="05000000000000000000" pitchFamily="2" charset="2"/>
            </a:endParaRPr>
          </a:p>
          <a:p>
            <a:pPr marL="1257190" lvl="2" indent="-3429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GIP en </a:t>
            </a:r>
            <a:r>
              <a:rPr lang="nl-NL" altLang="nl-BE" sz="2400" dirty="0" err="1" smtClean="0">
                <a:solidFill>
                  <a:schemeClr val="tx1">
                    <a:lumMod val="75000"/>
                    <a:lumOff val="25000"/>
                  </a:schemeClr>
                </a:solidFill>
                <a:cs typeface="Calibri" pitchFamily="34" charset="0"/>
                <a:sym typeface="Wingdings" panose="05000000000000000000" pitchFamily="2" charset="2"/>
              </a:rPr>
              <a:t>Onderzoekscompetenties</a:t>
            </a:r>
            <a:endParaRPr lang="nl-NL" altLang="nl-BE" sz="2400" dirty="0" smtClean="0">
              <a:solidFill>
                <a:schemeClr val="tx1">
                  <a:lumMod val="75000"/>
                  <a:lumOff val="25000"/>
                </a:schemeClr>
              </a:solidFill>
              <a:cs typeface="Calibri" pitchFamily="34" charset="0"/>
              <a:sym typeface="Wingdings" panose="05000000000000000000" pitchFamily="2" charset="2"/>
            </a:endParaRPr>
          </a:p>
          <a:p>
            <a:pPr marL="800045" lvl="1" indent="-3429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Eerste graad </a:t>
            </a:r>
            <a:endParaRPr lang="nl-NL" altLang="nl-BE" sz="2400" dirty="0" smtClean="0">
              <a:solidFill>
                <a:schemeClr val="tx1">
                  <a:lumMod val="75000"/>
                  <a:lumOff val="25000"/>
                </a:schemeClr>
              </a:solidFill>
              <a:cs typeface="Calibri" pitchFamily="34" charset="0"/>
              <a:sym typeface="Wingdings" panose="05000000000000000000" pitchFamily="2" charset="2"/>
            </a:endParaRPr>
          </a:p>
          <a:p>
            <a:pPr marL="1257190" lvl="2" indent="-3429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Onderzoek</a:t>
            </a:r>
          </a:p>
          <a:p>
            <a:pPr marL="800045" lvl="1" indent="-342900">
              <a:buFont typeface="Arial" panose="020B0604020202020204" pitchFamily="34" charset="0"/>
              <a:buChar char="•"/>
              <a:defRPr/>
            </a:pPr>
            <a:endParaRPr lang="nl-NL" altLang="nl-BE" sz="2400" dirty="0">
              <a:solidFill>
                <a:schemeClr val="tx1">
                  <a:lumMod val="75000"/>
                  <a:lumOff val="25000"/>
                </a:schemeClr>
              </a:solidFill>
              <a:cs typeface="Calibri" pitchFamily="34" charset="0"/>
              <a:sym typeface="Wingdings" panose="05000000000000000000" pitchFamily="2" charset="2"/>
            </a:endParaRPr>
          </a:p>
          <a:p>
            <a:pPr lvl="1">
              <a:defRPr/>
            </a:pPr>
            <a:r>
              <a:rPr lang="nl-NL" altLang="nl-BE" sz="2400" dirty="0" smtClean="0">
                <a:solidFill>
                  <a:schemeClr val="tx1">
                    <a:lumMod val="75000"/>
                    <a:lumOff val="25000"/>
                  </a:schemeClr>
                </a:solidFill>
                <a:cs typeface="Calibri" pitchFamily="34" charset="0"/>
                <a:sym typeface="Wingdings" panose="05000000000000000000" pitchFamily="2" charset="2"/>
              </a:rPr>
              <a:t>EHBO-boekje ‘onderzoek</a:t>
            </a:r>
            <a:r>
              <a:rPr lang="nl-NL" altLang="nl-BE" sz="2400" dirty="0" smtClean="0">
                <a:solidFill>
                  <a:schemeClr val="tx1">
                    <a:lumMod val="75000"/>
                    <a:lumOff val="25000"/>
                  </a:schemeClr>
                </a:solidFill>
                <a:cs typeface="Calibri" pitchFamily="34" charset="0"/>
                <a:sym typeface="Wingdings" panose="05000000000000000000" pitchFamily="2" charset="2"/>
              </a:rPr>
              <a:t>’</a:t>
            </a:r>
            <a:endParaRPr lang="nl-NL" altLang="nl-BE" sz="2400" dirty="0" smtClean="0">
              <a:solidFill>
                <a:schemeClr val="tx1">
                  <a:lumMod val="75000"/>
                  <a:lumOff val="25000"/>
                </a:schemeClr>
              </a:solidFill>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
        <p:nvSpPr>
          <p:cNvPr id="16" name="Text Box 20">
            <a:extLst>
              <a:ext uri="{FF2B5EF4-FFF2-40B4-BE49-F238E27FC236}">
                <a16:creationId xmlns:a16="http://schemas.microsoft.com/office/drawing/2014/main" id="{0BEB9D58-93AA-4DDE-8495-26265591AAEF}"/>
              </a:ext>
            </a:extLst>
          </p:cNvPr>
          <p:cNvSpPr txBox="1">
            <a:spLocks noChangeArrowheads="1"/>
          </p:cNvSpPr>
          <p:nvPr/>
        </p:nvSpPr>
        <p:spPr bwMode="auto">
          <a:xfrm>
            <a:off x="-15875" y="6023730"/>
            <a:ext cx="9159875" cy="846216"/>
          </a:xfrm>
          <a:prstGeom prst="rect">
            <a:avLst/>
          </a:prstGeom>
          <a:solidFill>
            <a:srgbClr val="25AAE1"/>
          </a:solidFill>
          <a:ln w="9525">
            <a:solidFill>
              <a:srgbClr val="25AAE1"/>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Tree>
    <p:extLst>
      <p:ext uri="{BB962C8B-B14F-4D97-AF65-F5344CB8AC3E}">
        <p14:creationId xmlns:p14="http://schemas.microsoft.com/office/powerpoint/2010/main" val="5551626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18</a:t>
            </a:fld>
            <a:endParaRPr lang="nl-BE" altLang="nl-BE"/>
          </a:p>
        </p:txBody>
      </p:sp>
      <p:sp>
        <p:nvSpPr>
          <p:cNvPr id="9219" name="Shape 51"/>
          <p:cNvSpPr>
            <a:spLocks noChangeArrowheads="1"/>
          </p:cNvSpPr>
          <p:nvPr/>
        </p:nvSpPr>
        <p:spPr bwMode="auto">
          <a:xfrm>
            <a:off x="1550988" y="1593850"/>
            <a:ext cx="7313612" cy="1231106"/>
          </a:xfrm>
          <a:prstGeom prst="rect">
            <a:avLst/>
          </a:prstGeom>
          <a:noFill/>
          <a:ln w="12700">
            <a:noFill/>
            <a:miter lim="400000"/>
            <a:headEnd/>
            <a:tailEnd/>
          </a:ln>
        </p:spPr>
        <p:txBody>
          <a:bodyPr lIns="0" tIns="0" rIns="0" bIns="0">
            <a:spAutoFit/>
          </a:bodyPr>
          <a:lstStyle/>
          <a:p>
            <a:pPr marL="0" lvl="1"/>
            <a:r>
              <a:rPr lang="nl-BE" altLang="nl-BE" sz="4000" b="1" dirty="0" smtClean="0">
                <a:solidFill>
                  <a:srgbClr val="FF0066"/>
                </a:solidFill>
                <a:latin typeface="Cocon" pitchFamily="2" charset="0"/>
                <a:cs typeface="Arial" pitchFamily="34" charset="0"/>
                <a:sym typeface="Bliss2-ExtraBold" pitchFamily="50" charset="0"/>
              </a:rPr>
              <a:t>7. </a:t>
            </a:r>
            <a:r>
              <a:rPr lang="nl-NL" altLang="nl-BE" sz="4000" b="1" dirty="0" smtClean="0">
                <a:solidFill>
                  <a:srgbClr val="FF0066"/>
                </a:solidFill>
                <a:latin typeface="Cocon" pitchFamily="2" charset="0"/>
                <a:cs typeface="Arial" pitchFamily="34" charset="0"/>
                <a:sym typeface="Wingdings" panose="05000000000000000000" pitchFamily="2" charset="2"/>
              </a:rPr>
              <a:t>Kijkwijzer STEM</a:t>
            </a:r>
            <a:endParaRPr lang="nl-NL" altLang="nl-BE" sz="4000" b="1" dirty="0">
              <a:solidFill>
                <a:srgbClr val="FF0066"/>
              </a:solidFill>
              <a:latin typeface="Cocon" pitchFamily="2" charset="0"/>
              <a:cs typeface="Arial" pitchFamily="34" charset="0"/>
              <a:sym typeface="Wingdings" panose="05000000000000000000" pitchFamily="2" charset="2"/>
            </a:endParaRPr>
          </a:p>
          <a:p>
            <a:endParaRPr lang="nl-BE" altLang="nl-BE" sz="40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1383522" y="2659845"/>
            <a:ext cx="7286842" cy="1200329"/>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defRPr/>
            </a:pPr>
            <a:r>
              <a:rPr lang="en-US" sz="2400" dirty="0" smtClean="0">
                <a:cs typeface="Calibri" pitchFamily="34" charset="0"/>
              </a:rPr>
              <a:t>Science</a:t>
            </a:r>
            <a:r>
              <a:rPr lang="en-US" sz="2400" dirty="0">
                <a:cs typeface="Calibri" pitchFamily="34" charset="0"/>
              </a:rPr>
              <a:t>, Technology, Engineering, Mathematics</a:t>
            </a:r>
          </a:p>
          <a:p>
            <a:pPr marL="342900" indent="-342900">
              <a:buFont typeface="Arial" panose="020B0604020202020204" pitchFamily="34" charset="0"/>
              <a:buChar char="•"/>
              <a:defRPr/>
            </a:pPr>
            <a:r>
              <a:rPr lang="nl-NL" altLang="nl-BE" sz="2400" dirty="0" smtClean="0">
                <a:cs typeface="Calibri" pitchFamily="34" charset="0"/>
                <a:sym typeface="Wingdings" panose="05000000000000000000" pitchFamily="2" charset="2"/>
              </a:rPr>
              <a:t>Handvaten </a:t>
            </a:r>
            <a:r>
              <a:rPr lang="nl-NL" altLang="nl-BE" sz="2400" dirty="0" smtClean="0">
                <a:cs typeface="Calibri" pitchFamily="34" charset="0"/>
                <a:sym typeface="Wingdings" panose="05000000000000000000" pitchFamily="2" charset="2"/>
              </a:rPr>
              <a:t>om STEM-projecten te ontwikkelen </a:t>
            </a:r>
          </a:p>
          <a:p>
            <a:pPr>
              <a:defRPr/>
            </a:pPr>
            <a:endParaRPr lang="nl-NL" altLang="nl-BE" sz="2400" dirty="0">
              <a:solidFill>
                <a:schemeClr val="tx1">
                  <a:lumMod val="75000"/>
                  <a:lumOff val="25000"/>
                </a:schemeClr>
              </a:solidFill>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Tree>
    <p:extLst>
      <p:ext uri="{BB962C8B-B14F-4D97-AF65-F5344CB8AC3E}">
        <p14:creationId xmlns:p14="http://schemas.microsoft.com/office/powerpoint/2010/main" val="1181235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3"/>
          <p:cNvSpPr txBox="1">
            <a:spLocks noChangeArrowheads="1"/>
          </p:cNvSpPr>
          <p:nvPr/>
        </p:nvSpPr>
        <p:spPr>
          <a:xfrm>
            <a:off x="1835150" y="1484313"/>
            <a:ext cx="7058025" cy="3529012"/>
          </a:xfrm>
          <a:prstGeom prst="rect">
            <a:avLst/>
          </a:prstGeom>
        </p:spPr>
        <p:txBody>
          <a:bodyPr/>
          <a:lstStyle/>
          <a:p>
            <a:pPr indent="-342900" defTabSz="914400" fontAlgn="auto">
              <a:lnSpc>
                <a:spcPct val="120000"/>
              </a:lnSpc>
              <a:spcBef>
                <a:spcPts val="0"/>
              </a:spcBef>
              <a:spcAft>
                <a:spcPts val="0"/>
              </a:spcAft>
              <a:defRPr/>
            </a:pPr>
            <a:endParaRPr lang="nl-BE" sz="2000" b="1" dirty="0">
              <a:solidFill>
                <a:schemeClr val="tx1">
                  <a:lumMod val="75000"/>
                  <a:lumOff val="25000"/>
                </a:schemeClr>
              </a:solidFill>
              <a:latin typeface="+mn-lt"/>
              <a:cs typeface="+mn-cs"/>
            </a:endParaRPr>
          </a:p>
          <a:p>
            <a:pPr defTabSz="914400" fontAlgn="auto">
              <a:lnSpc>
                <a:spcPct val="120000"/>
              </a:lnSpc>
              <a:spcBef>
                <a:spcPts val="0"/>
              </a:spcBef>
              <a:spcAft>
                <a:spcPts val="0"/>
              </a:spcAft>
              <a:defRPr/>
            </a:pPr>
            <a:endParaRPr lang="nl-BE" sz="2000" b="1" dirty="0">
              <a:solidFill>
                <a:schemeClr val="tx1">
                  <a:lumMod val="75000"/>
                  <a:lumOff val="25000"/>
                </a:schemeClr>
              </a:solidFill>
              <a:latin typeface="+mn-lt"/>
              <a:cs typeface="+mn-cs"/>
            </a:endParaRPr>
          </a:p>
          <a:p>
            <a:pPr defTabSz="914400" fontAlgn="auto">
              <a:lnSpc>
                <a:spcPct val="120000"/>
              </a:lnSpc>
              <a:spcBef>
                <a:spcPts val="0"/>
              </a:spcBef>
              <a:spcAft>
                <a:spcPts val="0"/>
              </a:spcAft>
              <a:defRPr/>
            </a:pPr>
            <a:endParaRPr lang="nl-BE" sz="2000" b="1" dirty="0">
              <a:solidFill>
                <a:schemeClr val="tx1">
                  <a:lumMod val="75000"/>
                  <a:lumOff val="25000"/>
                </a:schemeClr>
              </a:solidFill>
              <a:latin typeface="+mn-lt"/>
              <a:cs typeface="+mn-cs"/>
            </a:endParaRPr>
          </a:p>
          <a:p>
            <a:pPr defTabSz="914400" fontAlgn="auto">
              <a:lnSpc>
                <a:spcPct val="120000"/>
              </a:lnSpc>
              <a:spcBef>
                <a:spcPts val="0"/>
              </a:spcBef>
              <a:spcAft>
                <a:spcPts val="0"/>
              </a:spcAft>
              <a:defRPr/>
            </a:pPr>
            <a:r>
              <a:rPr lang="nl-BE" sz="2400" dirty="0">
                <a:solidFill>
                  <a:schemeClr val="tx1">
                    <a:lumMod val="75000"/>
                    <a:lumOff val="25000"/>
                  </a:schemeClr>
                </a:solidFill>
                <a:latin typeface="+mn-lt"/>
                <a:cs typeface="+mn-cs"/>
              </a:rPr>
              <a:t/>
            </a:r>
            <a:br>
              <a:rPr lang="nl-BE" sz="2400" dirty="0">
                <a:solidFill>
                  <a:schemeClr val="tx1">
                    <a:lumMod val="75000"/>
                    <a:lumOff val="25000"/>
                  </a:schemeClr>
                </a:solidFill>
                <a:latin typeface="+mn-lt"/>
                <a:cs typeface="+mn-cs"/>
              </a:rPr>
            </a:br>
            <a:endParaRPr lang="nl-NL" sz="2400" dirty="0">
              <a:solidFill>
                <a:schemeClr val="tx1">
                  <a:lumMod val="75000"/>
                  <a:lumOff val="25000"/>
                </a:schemeClr>
              </a:solidFill>
              <a:latin typeface="+mn-lt"/>
              <a:cs typeface="+mn-cs"/>
            </a:endParaRPr>
          </a:p>
        </p:txBody>
      </p:sp>
      <p:sp>
        <p:nvSpPr>
          <p:cNvPr id="14" name="Rectangle 13"/>
          <p:cNvSpPr txBox="1">
            <a:spLocks noChangeArrowheads="1"/>
          </p:cNvSpPr>
          <p:nvPr/>
        </p:nvSpPr>
        <p:spPr>
          <a:xfrm>
            <a:off x="1619672" y="1582355"/>
            <a:ext cx="7425903" cy="3527424"/>
          </a:xfrm>
          <a:prstGeom prst="rect">
            <a:avLst/>
          </a:prstGeom>
        </p:spPr>
        <p:txBody>
          <a:bodyPr/>
          <a:lstStyle/>
          <a:p>
            <a:pPr indent="-342900" defTabSz="914400" fontAlgn="auto">
              <a:lnSpc>
                <a:spcPct val="120000"/>
              </a:lnSpc>
              <a:spcBef>
                <a:spcPts val="0"/>
              </a:spcBef>
              <a:spcAft>
                <a:spcPts val="0"/>
              </a:spcAft>
              <a:defRPr/>
            </a:pPr>
            <a:r>
              <a:rPr lang="nl-BE" sz="4800" b="1" dirty="0">
                <a:solidFill>
                  <a:srgbClr val="25AAE1"/>
                </a:solidFill>
                <a:latin typeface="Cocon" pitchFamily="2" charset="0"/>
              </a:rPr>
              <a:t>Bedankt!</a:t>
            </a:r>
          </a:p>
          <a:p>
            <a:pPr indent="-342900" algn="r" defTabSz="914400" fontAlgn="auto">
              <a:lnSpc>
                <a:spcPct val="120000"/>
              </a:lnSpc>
              <a:spcBef>
                <a:spcPts val="0"/>
              </a:spcBef>
              <a:spcAft>
                <a:spcPts val="0"/>
              </a:spcAft>
              <a:defRPr/>
            </a:pPr>
            <a:r>
              <a:rPr lang="nl-BE" sz="3200" b="1" i="1" dirty="0" smtClean="0">
                <a:solidFill>
                  <a:srgbClr val="EC008C"/>
                </a:solidFill>
                <a:latin typeface="+mn-lt"/>
                <a:cs typeface="+mn-cs"/>
              </a:rPr>
              <a:t>Zijn er nog vragen?</a:t>
            </a:r>
            <a:endParaRPr lang="nl-BE" sz="3200" b="1" i="1" dirty="0">
              <a:solidFill>
                <a:srgbClr val="EC008C"/>
              </a:solidFill>
              <a:latin typeface="+mn-lt"/>
              <a:cs typeface="+mn-cs"/>
            </a:endParaRPr>
          </a:p>
          <a:p>
            <a:pPr indent="-342900" defTabSz="914400" fontAlgn="auto">
              <a:lnSpc>
                <a:spcPct val="120000"/>
              </a:lnSpc>
              <a:spcBef>
                <a:spcPts val="0"/>
              </a:spcBef>
              <a:spcAft>
                <a:spcPts val="0"/>
              </a:spcAft>
              <a:buFontTx/>
              <a:buChar char="-"/>
              <a:defRPr/>
            </a:pPr>
            <a:endParaRPr lang="nl-BE" sz="2000" b="1" dirty="0">
              <a:solidFill>
                <a:schemeClr val="tx1">
                  <a:lumMod val="75000"/>
                  <a:lumOff val="25000"/>
                </a:schemeClr>
              </a:solidFill>
              <a:latin typeface="+mn-lt"/>
              <a:cs typeface="+mn-cs"/>
            </a:endParaRPr>
          </a:p>
          <a:p>
            <a:pPr indent="-342900" defTabSz="914400" fontAlgn="auto">
              <a:lnSpc>
                <a:spcPct val="120000"/>
              </a:lnSpc>
              <a:spcBef>
                <a:spcPts val="0"/>
              </a:spcBef>
              <a:spcAft>
                <a:spcPts val="0"/>
              </a:spcAft>
              <a:buFontTx/>
              <a:buChar char="-"/>
              <a:defRPr/>
            </a:pPr>
            <a:endParaRPr lang="nl-BE" sz="2000" b="1" dirty="0">
              <a:solidFill>
                <a:schemeClr val="tx1">
                  <a:lumMod val="75000"/>
                  <a:lumOff val="25000"/>
                </a:schemeClr>
              </a:solidFill>
              <a:latin typeface="+mn-lt"/>
              <a:cs typeface="+mn-cs"/>
            </a:endParaRPr>
          </a:p>
          <a:p>
            <a:pPr indent="-342900" defTabSz="914400" fontAlgn="auto">
              <a:lnSpc>
                <a:spcPct val="120000"/>
              </a:lnSpc>
              <a:spcBef>
                <a:spcPts val="0"/>
              </a:spcBef>
              <a:spcAft>
                <a:spcPts val="0"/>
              </a:spcAft>
              <a:buFontTx/>
              <a:buChar char="-"/>
              <a:defRPr/>
            </a:pPr>
            <a:endParaRPr lang="nl-BE" sz="2000" b="1" dirty="0">
              <a:solidFill>
                <a:schemeClr val="tx1">
                  <a:lumMod val="75000"/>
                  <a:lumOff val="25000"/>
                </a:schemeClr>
              </a:solidFill>
              <a:latin typeface="+mn-lt"/>
              <a:cs typeface="+mn-cs"/>
            </a:endParaRPr>
          </a:p>
          <a:p>
            <a:pPr defTabSz="914400" fontAlgn="auto">
              <a:lnSpc>
                <a:spcPct val="120000"/>
              </a:lnSpc>
              <a:spcBef>
                <a:spcPts val="0"/>
              </a:spcBef>
              <a:spcAft>
                <a:spcPts val="0"/>
              </a:spcAft>
              <a:defRPr/>
            </a:pPr>
            <a:r>
              <a:rPr lang="nl-BE" sz="2400" dirty="0">
                <a:solidFill>
                  <a:schemeClr val="tx1">
                    <a:lumMod val="75000"/>
                    <a:lumOff val="25000"/>
                  </a:schemeClr>
                </a:solidFill>
                <a:latin typeface="+mn-lt"/>
                <a:cs typeface="+mn-cs"/>
              </a:rPr>
              <a:t/>
            </a:r>
            <a:br>
              <a:rPr lang="nl-BE" sz="2400" dirty="0">
                <a:solidFill>
                  <a:schemeClr val="tx1">
                    <a:lumMod val="75000"/>
                    <a:lumOff val="25000"/>
                  </a:schemeClr>
                </a:solidFill>
                <a:latin typeface="+mn-lt"/>
                <a:cs typeface="+mn-cs"/>
              </a:rPr>
            </a:br>
            <a:endParaRPr lang="nl-NL" sz="2400" dirty="0">
              <a:solidFill>
                <a:schemeClr val="tx1">
                  <a:lumMod val="75000"/>
                  <a:lumOff val="25000"/>
                </a:schemeClr>
              </a:solidFill>
              <a:latin typeface="+mn-lt"/>
              <a:cs typeface="+mn-cs"/>
            </a:endParaRPr>
          </a:p>
        </p:txBody>
      </p:sp>
      <p:pic>
        <p:nvPicPr>
          <p:cNvPr id="17" name="Picture 10" descr="logo_talentenschool_CMYK (1)"/>
          <p:cNvPicPr>
            <a:picLocks noChangeAspect="1" noChangeArrowheads="1"/>
          </p:cNvPicPr>
          <p:nvPr/>
        </p:nvPicPr>
        <p:blipFill>
          <a:blip r:embed="rId3" cstate="print"/>
          <a:srcRect/>
          <a:stretch>
            <a:fillRect/>
          </a:stretch>
        </p:blipFill>
        <p:spPr bwMode="auto">
          <a:xfrm>
            <a:off x="1371037" y="310684"/>
            <a:ext cx="3111726" cy="1117673"/>
          </a:xfrm>
          <a:prstGeom prst="rect">
            <a:avLst/>
          </a:prstGeom>
          <a:noFill/>
          <a:ln w="9525">
            <a:noFill/>
            <a:miter lim="800000"/>
            <a:headEnd/>
            <a:tailEnd/>
          </a:ln>
        </p:spPr>
      </p:pic>
      <p:sp>
        <p:nvSpPr>
          <p:cNvPr id="20" name="Freeform 12"/>
          <p:cNvSpPr>
            <a:spLocks/>
          </p:cNvSpPr>
          <p:nvPr/>
        </p:nvSpPr>
        <p:spPr bwMode="auto">
          <a:xfrm>
            <a:off x="-662" y="1682374"/>
            <a:ext cx="1371699" cy="1588"/>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sp>
        <p:nvSpPr>
          <p:cNvPr id="21" name="Freeform 14"/>
          <p:cNvSpPr>
            <a:spLocks/>
          </p:cNvSpPr>
          <p:nvPr/>
        </p:nvSpPr>
        <p:spPr bwMode="auto">
          <a:xfrm>
            <a:off x="-662" y="1895114"/>
            <a:ext cx="1371699" cy="1587"/>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sp>
        <p:nvSpPr>
          <p:cNvPr id="22" name="Freeform 16"/>
          <p:cNvSpPr>
            <a:spLocks/>
          </p:cNvSpPr>
          <p:nvPr/>
        </p:nvSpPr>
        <p:spPr bwMode="auto">
          <a:xfrm>
            <a:off x="-662" y="2266612"/>
            <a:ext cx="1371699" cy="1588"/>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sp>
        <p:nvSpPr>
          <p:cNvPr id="23" name="Freeform 18"/>
          <p:cNvSpPr>
            <a:spLocks/>
          </p:cNvSpPr>
          <p:nvPr/>
        </p:nvSpPr>
        <p:spPr bwMode="auto">
          <a:xfrm>
            <a:off x="-662" y="1580767"/>
            <a:ext cx="1371699" cy="1588"/>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sp>
        <p:nvSpPr>
          <p:cNvPr id="11" name="Text Box 3"/>
          <p:cNvSpPr txBox="1">
            <a:spLocks noChangeArrowheads="1"/>
          </p:cNvSpPr>
          <p:nvPr/>
        </p:nvSpPr>
        <p:spPr bwMode="auto">
          <a:xfrm>
            <a:off x="5279367" y="3140967"/>
            <a:ext cx="3548495" cy="1351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BE" sz="4400" b="1" i="0" u="none" strike="noStrike" cap="none" normalizeH="0" baseline="0" dirty="0">
                <a:ln>
                  <a:noFill/>
                </a:ln>
                <a:solidFill>
                  <a:srgbClr val="7F7F7F"/>
                </a:solidFill>
                <a:effectLst/>
                <a:latin typeface="Stencil" pitchFamily="82" charset="0"/>
                <a:cs typeface="Arial" pitchFamily="34" charset="0"/>
              </a:rPr>
              <a:t>Een school met</a:t>
            </a:r>
            <a:endParaRPr kumimoji="0" lang="nl-BE" sz="3600" b="0" i="0" u="none" strike="noStrike" cap="none" normalizeH="0" baseline="0" dirty="0">
              <a:ln>
                <a:noFill/>
              </a:ln>
              <a:solidFill>
                <a:schemeClr val="tx1"/>
              </a:solidFill>
              <a:effectLst/>
              <a:latin typeface="Arial" pitchFamily="34" charset="0"/>
              <a:cs typeface="Arial" pitchFamily="34" charset="0"/>
            </a:endParaRPr>
          </a:p>
        </p:txBody>
      </p:sp>
      <p:pic>
        <p:nvPicPr>
          <p:cNvPr id="12" name="Picture 4" descr="Persoonlij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7252" y="4584480"/>
            <a:ext cx="1259999"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5" name="Picture 5" descr="Innovatie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6383" y="4584480"/>
            <a:ext cx="126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6" descr="Tal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19653" y="4584480"/>
            <a:ext cx="1260000" cy="126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 name="Afbeelding 10" descr="Talentenschool2016-217.jpg"/>
          <p:cNvPicPr>
            <a:picLocks noChangeAspect="1"/>
          </p:cNvPicPr>
          <p:nvPr/>
        </p:nvPicPr>
        <p:blipFill rotWithShape="1">
          <a:blip r:embed="rId7" cstate="print">
            <a:extLst>
              <a:ext uri="{28A0092B-C50C-407E-A947-70E740481C1C}">
                <a14:useLocalDpi xmlns:a14="http://schemas.microsoft.com/office/drawing/2010/main" val="0"/>
              </a:ext>
            </a:extLst>
          </a:blip>
          <a:srcRect t="37799" b="6823"/>
          <a:stretch/>
        </p:blipFill>
        <p:spPr bwMode="auto">
          <a:xfrm>
            <a:off x="1619672" y="3160997"/>
            <a:ext cx="3246180" cy="269678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16" name="Text Box 20">
            <a:extLst>
              <a:ext uri="{FF2B5EF4-FFF2-40B4-BE49-F238E27FC236}">
                <a16:creationId xmlns:a16="http://schemas.microsoft.com/office/drawing/2014/main" id="{FBF2A5B8-9264-40E6-83F4-31C1A1705204}"/>
              </a:ext>
            </a:extLst>
          </p:cNvPr>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Tree>
    <p:extLst>
      <p:ext uri="{BB962C8B-B14F-4D97-AF65-F5344CB8AC3E}">
        <p14:creationId xmlns:p14="http://schemas.microsoft.com/office/powerpoint/2010/main" val="1126876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2</a:t>
            </a:fld>
            <a:endParaRPr lang="nl-BE" altLang="nl-BE"/>
          </a:p>
        </p:txBody>
      </p:sp>
      <p:sp>
        <p:nvSpPr>
          <p:cNvPr id="9219" name="Shape 51"/>
          <p:cNvSpPr>
            <a:spLocks noChangeArrowheads="1"/>
          </p:cNvSpPr>
          <p:nvPr/>
        </p:nvSpPr>
        <p:spPr bwMode="auto">
          <a:xfrm>
            <a:off x="1550988" y="1465620"/>
            <a:ext cx="7313612" cy="523220"/>
          </a:xfrm>
          <a:prstGeom prst="rect">
            <a:avLst/>
          </a:prstGeom>
          <a:noFill/>
          <a:ln w="12700">
            <a:noFill/>
            <a:miter lim="400000"/>
            <a:headEnd/>
            <a:tailEnd/>
          </a:ln>
        </p:spPr>
        <p:txBody>
          <a:bodyPr lIns="0" tIns="0" rIns="0" bIns="0">
            <a:spAutoFit/>
          </a:bodyPr>
          <a:lstStyle/>
          <a:p>
            <a:r>
              <a:rPr lang="nl-BE" altLang="nl-BE" sz="3400" b="1" dirty="0">
                <a:solidFill>
                  <a:srgbClr val="FF0066"/>
                </a:solidFill>
                <a:latin typeface="Cocon" pitchFamily="2" charset="0"/>
                <a:cs typeface="Arial" pitchFamily="34" charset="0"/>
                <a:sym typeface="Bliss2-ExtraBold" pitchFamily="50" charset="0"/>
              </a:rPr>
              <a:t>Inhoud</a:t>
            </a:r>
          </a:p>
        </p:txBody>
      </p:sp>
      <p:sp>
        <p:nvSpPr>
          <p:cNvPr id="3076" name="Rechthoek 1"/>
          <p:cNvSpPr>
            <a:spLocks noChangeArrowheads="1"/>
          </p:cNvSpPr>
          <p:nvPr/>
        </p:nvSpPr>
        <p:spPr bwMode="auto">
          <a:xfrm>
            <a:off x="1550988" y="2147372"/>
            <a:ext cx="6984776" cy="1569660"/>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Inleiding</a:t>
            </a:r>
          </a:p>
          <a:p>
            <a:pPr marL="457200" indent="-4572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Concrete tools</a:t>
            </a:r>
          </a:p>
          <a:p>
            <a:pPr marL="457200" indent="-4572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Vragen</a:t>
            </a:r>
            <a:endParaRPr lang="nl-NL" altLang="nl-BE" sz="2400" dirty="0">
              <a:solidFill>
                <a:schemeClr val="tx1">
                  <a:lumMod val="75000"/>
                  <a:lumOff val="25000"/>
                </a:schemeClr>
              </a:solidFill>
              <a:cs typeface="Calibri" pitchFamily="34" charset="0"/>
              <a:sym typeface="Wingdings" panose="05000000000000000000" pitchFamily="2" charset="2"/>
            </a:endParaRPr>
          </a:p>
          <a:p>
            <a:pPr marL="457200" indent="-457200">
              <a:defRPr/>
            </a:pPr>
            <a:endParaRPr lang="nl-BE" altLang="nl-BE" sz="2400" dirty="0">
              <a:solidFill>
                <a:schemeClr val="tx1">
                  <a:lumMod val="75000"/>
                  <a:lumOff val="25000"/>
                </a:schemeClr>
              </a:solidFill>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6" name="Text Box 20">
            <a:extLst>
              <a:ext uri="{FF2B5EF4-FFF2-40B4-BE49-F238E27FC236}">
                <a16:creationId xmlns:a16="http://schemas.microsoft.com/office/drawing/2014/main" id="{0BEB9D58-93AA-4DDE-8495-26265591AAEF}"/>
              </a:ext>
            </a:extLst>
          </p:cNvPr>
          <p:cNvSpPr txBox="1">
            <a:spLocks noChangeArrowheads="1"/>
          </p:cNvSpPr>
          <p:nvPr/>
        </p:nvSpPr>
        <p:spPr bwMode="auto">
          <a:xfrm>
            <a:off x="-15875" y="6023730"/>
            <a:ext cx="9159875" cy="846216"/>
          </a:xfrm>
          <a:prstGeom prst="rect">
            <a:avLst/>
          </a:prstGeom>
          <a:solidFill>
            <a:srgbClr val="25AAE1"/>
          </a:solidFill>
          <a:ln w="9525">
            <a:solidFill>
              <a:srgbClr val="25AAE1"/>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Tree>
    <p:extLst>
      <p:ext uri="{BB962C8B-B14F-4D97-AF65-F5344CB8AC3E}">
        <p14:creationId xmlns:p14="http://schemas.microsoft.com/office/powerpoint/2010/main" val="386516057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3</a:t>
            </a:fld>
            <a:endParaRPr lang="nl-BE" altLang="nl-BE"/>
          </a:p>
        </p:txBody>
      </p:sp>
      <p:sp>
        <p:nvSpPr>
          <p:cNvPr id="9219" name="Shape 51"/>
          <p:cNvSpPr>
            <a:spLocks noChangeArrowheads="1"/>
          </p:cNvSpPr>
          <p:nvPr/>
        </p:nvSpPr>
        <p:spPr bwMode="auto">
          <a:xfrm>
            <a:off x="1550988" y="1593850"/>
            <a:ext cx="7313612" cy="523220"/>
          </a:xfrm>
          <a:prstGeom prst="rect">
            <a:avLst/>
          </a:prstGeom>
          <a:noFill/>
          <a:ln w="12700">
            <a:noFill/>
            <a:miter lim="400000"/>
            <a:headEnd/>
            <a:tailEnd/>
          </a:ln>
        </p:spPr>
        <p:txBody>
          <a:bodyPr lIns="0" tIns="0" rIns="0" bIns="0">
            <a:spAutoFit/>
          </a:bodyPr>
          <a:lstStyle/>
          <a:p>
            <a:r>
              <a:rPr lang="nl-NL" altLang="nl-BE" sz="3400" b="1" dirty="0" smtClean="0">
                <a:solidFill>
                  <a:srgbClr val="FF0066"/>
                </a:solidFill>
                <a:latin typeface="Cocon" pitchFamily="2" charset="0"/>
                <a:cs typeface="Arial" pitchFamily="34" charset="0"/>
                <a:sym typeface="Bliss2-ExtraBold" pitchFamily="50" charset="0"/>
              </a:rPr>
              <a:t>Inleiding</a:t>
            </a:r>
            <a:endParaRPr lang="nl-BE" altLang="nl-BE" sz="34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1524000" y="2246083"/>
            <a:ext cx="6984776" cy="2308324"/>
          </a:xfrm>
          <a:prstGeom prst="rect">
            <a:avLst/>
          </a:prstGeom>
          <a:noFill/>
          <a:ln w="9525">
            <a:noFill/>
            <a:miter lim="800000"/>
            <a:headEnd/>
            <a:tailEnd/>
          </a:ln>
        </p:spPr>
        <p:txBody>
          <a:bodyPr wrap="square">
            <a:spAutoFit/>
          </a:bodyPr>
          <a:lstStyle/>
          <a:p>
            <a:pPr>
              <a:defRPr/>
            </a:pPr>
            <a:r>
              <a:rPr lang="nl-NL" altLang="nl-BE" sz="2400" dirty="0" smtClean="0">
                <a:solidFill>
                  <a:schemeClr val="tx1">
                    <a:lumMod val="75000"/>
                    <a:lumOff val="25000"/>
                  </a:schemeClr>
                </a:solidFill>
                <a:cs typeface="Calibri" pitchFamily="34" charset="0"/>
                <a:sym typeface="Wingdings" panose="05000000000000000000" pitchFamily="2" charset="2"/>
              </a:rPr>
              <a:t>Visie Talentenschool Turnhout</a:t>
            </a:r>
          </a:p>
          <a:p>
            <a:pPr>
              <a:defRPr/>
            </a:pPr>
            <a:endParaRPr lang="nl-NL" altLang="nl-BE" sz="2400" dirty="0" smtClean="0">
              <a:solidFill>
                <a:schemeClr val="tx1">
                  <a:lumMod val="75000"/>
                  <a:lumOff val="25000"/>
                </a:schemeClr>
              </a:solidFill>
              <a:cs typeface="Calibri" pitchFamily="34" charset="0"/>
              <a:sym typeface="Wingdings" panose="05000000000000000000" pitchFamily="2" charset="2"/>
            </a:endParaRPr>
          </a:p>
          <a:p>
            <a:pPr marL="914345" lvl="1" indent="-4572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School met </a:t>
            </a:r>
            <a:r>
              <a:rPr lang="nl-NL" altLang="nl-BE" sz="2400" b="1" dirty="0" smtClean="0">
                <a:solidFill>
                  <a:schemeClr val="tx1">
                    <a:lumMod val="75000"/>
                    <a:lumOff val="25000"/>
                  </a:schemeClr>
                </a:solidFill>
                <a:cs typeface="Calibri" pitchFamily="34" charset="0"/>
                <a:sym typeface="Wingdings" panose="05000000000000000000" pitchFamily="2" charset="2"/>
              </a:rPr>
              <a:t>PIT</a:t>
            </a:r>
          </a:p>
          <a:p>
            <a:pPr marL="914345" lvl="1" indent="-457200">
              <a:buFont typeface="Arial" panose="020B0604020202020204" pitchFamily="34" charset="0"/>
              <a:buChar char="•"/>
              <a:defRPr/>
            </a:pPr>
            <a:endParaRPr lang="nl-NL" altLang="nl-BE" sz="2400" dirty="0" smtClean="0">
              <a:solidFill>
                <a:schemeClr val="tx1">
                  <a:lumMod val="75000"/>
                  <a:lumOff val="25000"/>
                </a:schemeClr>
              </a:solidFill>
              <a:cs typeface="Calibri" pitchFamily="34" charset="0"/>
              <a:sym typeface="Wingdings" panose="05000000000000000000" pitchFamily="2" charset="2"/>
            </a:endParaRPr>
          </a:p>
          <a:p>
            <a:pPr>
              <a:defRPr/>
            </a:pPr>
            <a:r>
              <a:rPr lang="nl-NL" altLang="nl-BE" sz="2400" dirty="0" smtClean="0">
                <a:solidFill>
                  <a:schemeClr val="tx1">
                    <a:lumMod val="75000"/>
                    <a:lumOff val="25000"/>
                  </a:schemeClr>
                </a:solidFill>
                <a:cs typeface="Calibri" pitchFamily="34" charset="0"/>
                <a:sym typeface="Wingdings" panose="05000000000000000000" pitchFamily="2" charset="2"/>
              </a:rPr>
              <a:t> </a:t>
            </a:r>
            <a:endParaRPr lang="nl-BE" altLang="nl-BE" sz="2400" dirty="0">
              <a:solidFill>
                <a:schemeClr val="tx1">
                  <a:lumMod val="75000"/>
                  <a:lumOff val="25000"/>
                </a:schemeClr>
              </a:solidFill>
              <a:cs typeface="Calibri" pitchFamily="34" charset="0"/>
              <a:sym typeface="Wingdings" panose="05000000000000000000" pitchFamily="2" charset="2"/>
            </a:endParaRPr>
          </a:p>
          <a:p>
            <a:pPr marL="457200" indent="-457200">
              <a:buFont typeface="Arial" panose="020B0604020202020204" pitchFamily="34" charset="0"/>
              <a:buChar char="•"/>
              <a:defRPr/>
            </a:pPr>
            <a:endParaRPr lang="nl-BE" altLang="nl-BE" sz="2400" dirty="0">
              <a:solidFill>
                <a:schemeClr val="tx1">
                  <a:lumMod val="75000"/>
                  <a:lumOff val="25000"/>
                </a:schemeClr>
              </a:solidFill>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9"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pic>
        <p:nvPicPr>
          <p:cNvPr id="2" name="Afbeelding 1"/>
          <p:cNvPicPr>
            <a:picLocks noChangeAspect="1"/>
          </p:cNvPicPr>
          <p:nvPr/>
        </p:nvPicPr>
        <p:blipFill>
          <a:blip r:embed="rId4"/>
          <a:stretch>
            <a:fillRect/>
          </a:stretch>
        </p:blipFill>
        <p:spPr>
          <a:xfrm>
            <a:off x="2483768" y="3308480"/>
            <a:ext cx="2914650" cy="1238250"/>
          </a:xfrm>
          <a:prstGeom prst="rect">
            <a:avLst/>
          </a:prstGeom>
        </p:spPr>
      </p:pic>
    </p:spTree>
    <p:extLst>
      <p:ext uri="{BB962C8B-B14F-4D97-AF65-F5344CB8AC3E}">
        <p14:creationId xmlns:p14="http://schemas.microsoft.com/office/powerpoint/2010/main" val="9189121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4</a:t>
            </a:fld>
            <a:endParaRPr lang="nl-BE" altLang="nl-BE"/>
          </a:p>
        </p:txBody>
      </p:sp>
      <p:sp>
        <p:nvSpPr>
          <p:cNvPr id="9219" name="Shape 51"/>
          <p:cNvSpPr>
            <a:spLocks noChangeArrowheads="1"/>
          </p:cNvSpPr>
          <p:nvPr/>
        </p:nvSpPr>
        <p:spPr bwMode="auto">
          <a:xfrm>
            <a:off x="1524000" y="1605243"/>
            <a:ext cx="7493563" cy="492443"/>
          </a:xfrm>
          <a:prstGeom prst="rect">
            <a:avLst/>
          </a:prstGeom>
          <a:noFill/>
          <a:ln w="12700">
            <a:noFill/>
            <a:miter lim="400000"/>
            <a:headEnd/>
            <a:tailEnd/>
          </a:ln>
        </p:spPr>
        <p:txBody>
          <a:bodyPr wrap="square" lIns="0" tIns="0" rIns="0" bIns="0">
            <a:spAutoFit/>
          </a:bodyPr>
          <a:lstStyle/>
          <a:p>
            <a:r>
              <a:rPr lang="nl-BE" altLang="nl-BE" sz="3200" b="1" dirty="0" smtClean="0">
                <a:solidFill>
                  <a:srgbClr val="FF0066"/>
                </a:solidFill>
                <a:latin typeface="Cocon" pitchFamily="2" charset="0"/>
                <a:cs typeface="Arial" pitchFamily="34" charset="0"/>
                <a:sym typeface="Bliss2-ExtraBold" pitchFamily="50" charset="0"/>
              </a:rPr>
              <a:t>Tools</a:t>
            </a:r>
            <a:endParaRPr lang="nl-BE" altLang="nl-BE" sz="3200" b="1" dirty="0">
              <a:solidFill>
                <a:srgbClr val="FF0066"/>
              </a:solidFill>
              <a:latin typeface="Cocon" pitchFamily="2" charset="0"/>
              <a:cs typeface="Arial" pitchFamily="34" charset="0"/>
              <a:sym typeface="Bliss2-ExtraBold" pitchFamily="50" charset="0"/>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6" name="Text Box 20">
            <a:extLst>
              <a:ext uri="{FF2B5EF4-FFF2-40B4-BE49-F238E27FC236}">
                <a16:creationId xmlns:a16="http://schemas.microsoft.com/office/drawing/2014/main" id="{0BEB9D58-93AA-4DDE-8495-26265591AAEF}"/>
              </a:ext>
            </a:extLst>
          </p:cNvPr>
          <p:cNvSpPr txBox="1">
            <a:spLocks noChangeArrowheads="1"/>
          </p:cNvSpPr>
          <p:nvPr/>
        </p:nvSpPr>
        <p:spPr bwMode="auto">
          <a:xfrm>
            <a:off x="-15875" y="6023730"/>
            <a:ext cx="9159875" cy="846216"/>
          </a:xfrm>
          <a:prstGeom prst="rect">
            <a:avLst/>
          </a:prstGeom>
          <a:solidFill>
            <a:srgbClr val="25AAE1"/>
          </a:solidFill>
          <a:ln w="9525">
            <a:solidFill>
              <a:srgbClr val="25AAE1"/>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
        <p:nvSpPr>
          <p:cNvPr id="17" name="Rechthoek 1"/>
          <p:cNvSpPr>
            <a:spLocks noChangeArrowheads="1"/>
          </p:cNvSpPr>
          <p:nvPr/>
        </p:nvSpPr>
        <p:spPr bwMode="auto">
          <a:xfrm>
            <a:off x="1524000" y="2246083"/>
            <a:ext cx="6984776" cy="3046988"/>
          </a:xfrm>
          <a:prstGeom prst="rect">
            <a:avLst/>
          </a:prstGeom>
          <a:noFill/>
          <a:ln w="9525">
            <a:noFill/>
            <a:miter lim="800000"/>
            <a:headEnd/>
            <a:tailEnd/>
          </a:ln>
        </p:spPr>
        <p:txBody>
          <a:bodyPr wrap="square">
            <a:spAutoFit/>
          </a:bodyPr>
          <a:lstStyle/>
          <a:p>
            <a:pPr marL="914345" lvl="1" indent="-457200">
              <a:buFont typeface="+mj-lt"/>
              <a:buAutoNum type="arabicPeriod"/>
              <a:defRPr/>
            </a:pPr>
            <a:r>
              <a:rPr lang="nl-NL" altLang="nl-BE" sz="2400" dirty="0">
                <a:solidFill>
                  <a:schemeClr val="tx1">
                    <a:lumMod val="75000"/>
                    <a:lumOff val="25000"/>
                  </a:schemeClr>
                </a:solidFill>
                <a:cs typeface="Calibri" pitchFamily="34" charset="0"/>
                <a:sym typeface="Wingdings" panose="05000000000000000000" pitchFamily="2" charset="2"/>
              </a:rPr>
              <a:t>Bouwstenen scholengroep</a:t>
            </a:r>
          </a:p>
          <a:p>
            <a:pPr marL="914345" lvl="1" indent="-457200">
              <a:buFont typeface="+mj-lt"/>
              <a:buAutoNum type="arabicPeriod"/>
              <a:defRPr/>
            </a:pPr>
            <a:r>
              <a:rPr lang="nl-NL" altLang="nl-BE" sz="2400" dirty="0">
                <a:solidFill>
                  <a:schemeClr val="tx1">
                    <a:lumMod val="75000"/>
                    <a:lumOff val="25000"/>
                  </a:schemeClr>
                </a:solidFill>
                <a:cs typeface="Calibri" pitchFamily="34" charset="0"/>
                <a:sym typeface="Wingdings" panose="05000000000000000000" pitchFamily="2" charset="2"/>
              </a:rPr>
              <a:t>Werkvormen feedback </a:t>
            </a:r>
          </a:p>
          <a:p>
            <a:pPr marL="914345" lvl="1" indent="-457200">
              <a:buFont typeface="+mj-lt"/>
              <a:buAutoNum type="arabicPeriod"/>
              <a:defRPr/>
            </a:pPr>
            <a:r>
              <a:rPr lang="nl-NL" altLang="nl-BE" sz="2400" dirty="0">
                <a:solidFill>
                  <a:schemeClr val="tx1">
                    <a:lumMod val="75000"/>
                    <a:lumOff val="25000"/>
                  </a:schemeClr>
                </a:solidFill>
                <a:cs typeface="Calibri" pitchFamily="34" charset="0"/>
                <a:sym typeface="Wingdings" panose="05000000000000000000" pitchFamily="2" charset="2"/>
              </a:rPr>
              <a:t>Kijkwijzers lesbezoeken: bouwstenen en feedback</a:t>
            </a:r>
          </a:p>
          <a:p>
            <a:pPr marL="914345" lvl="1" indent="-457200">
              <a:buFont typeface="+mj-lt"/>
              <a:buAutoNum type="arabicPeriod"/>
              <a:defRPr/>
            </a:pPr>
            <a:r>
              <a:rPr lang="nl-NL" altLang="nl-BE" sz="2400" dirty="0">
                <a:solidFill>
                  <a:schemeClr val="tx1">
                    <a:lumMod val="75000"/>
                    <a:lumOff val="25000"/>
                  </a:schemeClr>
                </a:solidFill>
                <a:cs typeface="Calibri" pitchFamily="34" charset="0"/>
                <a:sym typeface="Wingdings" panose="05000000000000000000" pitchFamily="2" charset="2"/>
              </a:rPr>
              <a:t>Groeigesprekken</a:t>
            </a:r>
          </a:p>
          <a:p>
            <a:pPr marL="914345" lvl="1" indent="-457200">
              <a:buFont typeface="+mj-lt"/>
              <a:buAutoNum type="arabicPeriod"/>
              <a:defRPr/>
            </a:pPr>
            <a:r>
              <a:rPr lang="nl-NL" altLang="nl-BE" sz="2400" dirty="0" err="1">
                <a:solidFill>
                  <a:schemeClr val="tx1">
                    <a:lumMod val="75000"/>
                    <a:lumOff val="25000"/>
                  </a:schemeClr>
                </a:solidFill>
                <a:cs typeface="Calibri" pitchFamily="34" charset="0"/>
                <a:sym typeface="Wingdings" panose="05000000000000000000" pitchFamily="2" charset="2"/>
              </a:rPr>
              <a:t>Stagedoeboek</a:t>
            </a:r>
            <a:endParaRPr lang="nl-NL" altLang="nl-BE" sz="2400" dirty="0">
              <a:solidFill>
                <a:schemeClr val="tx1">
                  <a:lumMod val="75000"/>
                  <a:lumOff val="25000"/>
                </a:schemeClr>
              </a:solidFill>
              <a:cs typeface="Calibri" pitchFamily="34" charset="0"/>
              <a:sym typeface="Wingdings" panose="05000000000000000000" pitchFamily="2" charset="2"/>
            </a:endParaRPr>
          </a:p>
          <a:p>
            <a:pPr marL="914345" lvl="1" indent="-457200">
              <a:buFont typeface="+mj-lt"/>
              <a:buAutoNum type="arabicPeriod"/>
              <a:defRPr/>
            </a:pPr>
            <a:r>
              <a:rPr lang="nl-NL" altLang="nl-BE" sz="2400" dirty="0">
                <a:solidFill>
                  <a:schemeClr val="tx1">
                    <a:lumMod val="75000"/>
                    <a:lumOff val="25000"/>
                  </a:schemeClr>
                </a:solidFill>
                <a:cs typeface="Calibri" pitchFamily="34" charset="0"/>
                <a:sym typeface="Wingdings" panose="05000000000000000000" pitchFamily="2" charset="2"/>
              </a:rPr>
              <a:t>EHBO – Eerste Hulp Bij Onderzoeken</a:t>
            </a:r>
          </a:p>
          <a:p>
            <a:pPr marL="914345" lvl="1" indent="-457200">
              <a:buFont typeface="+mj-lt"/>
              <a:buAutoNum type="arabicPeriod"/>
              <a:defRPr/>
            </a:pPr>
            <a:r>
              <a:rPr lang="nl-NL" altLang="nl-BE" sz="2400" dirty="0">
                <a:solidFill>
                  <a:schemeClr val="tx1">
                    <a:lumMod val="75000"/>
                    <a:lumOff val="25000"/>
                  </a:schemeClr>
                </a:solidFill>
                <a:cs typeface="Calibri" pitchFamily="34" charset="0"/>
                <a:sym typeface="Wingdings" panose="05000000000000000000" pitchFamily="2" charset="2"/>
              </a:rPr>
              <a:t>Kijkwijzer </a:t>
            </a:r>
            <a:r>
              <a:rPr lang="nl-NL" altLang="nl-BE" sz="2400" dirty="0" smtClean="0">
                <a:solidFill>
                  <a:schemeClr val="tx1">
                    <a:lumMod val="75000"/>
                    <a:lumOff val="25000"/>
                  </a:schemeClr>
                </a:solidFill>
                <a:cs typeface="Calibri" pitchFamily="34" charset="0"/>
                <a:sym typeface="Wingdings" panose="05000000000000000000" pitchFamily="2" charset="2"/>
              </a:rPr>
              <a:t>STEM</a:t>
            </a:r>
            <a:endParaRPr lang="nl-NL" altLang="nl-BE" sz="2400" dirty="0">
              <a:solidFill>
                <a:schemeClr val="tx1">
                  <a:lumMod val="75000"/>
                  <a:lumOff val="25000"/>
                </a:schemeClr>
              </a:solidFill>
              <a:cs typeface="Calibri" pitchFamily="34" charset="0"/>
              <a:sym typeface="Wingdings" panose="05000000000000000000" pitchFamily="2" charset="2"/>
            </a:endParaRPr>
          </a:p>
        </p:txBody>
      </p:sp>
    </p:spTree>
    <p:extLst>
      <p:ext uri="{BB962C8B-B14F-4D97-AF65-F5344CB8AC3E}">
        <p14:creationId xmlns:p14="http://schemas.microsoft.com/office/powerpoint/2010/main" val="108073544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5</a:t>
            </a:fld>
            <a:endParaRPr lang="nl-BE" altLang="nl-BE"/>
          </a:p>
        </p:txBody>
      </p:sp>
      <p:sp>
        <p:nvSpPr>
          <p:cNvPr id="9219" name="Shape 51"/>
          <p:cNvSpPr>
            <a:spLocks noChangeArrowheads="1"/>
          </p:cNvSpPr>
          <p:nvPr/>
        </p:nvSpPr>
        <p:spPr bwMode="auto">
          <a:xfrm>
            <a:off x="1524000" y="1601263"/>
            <a:ext cx="7493563" cy="492443"/>
          </a:xfrm>
          <a:prstGeom prst="rect">
            <a:avLst/>
          </a:prstGeom>
          <a:noFill/>
          <a:ln w="12700">
            <a:noFill/>
            <a:miter lim="400000"/>
            <a:headEnd/>
            <a:tailEnd/>
          </a:ln>
        </p:spPr>
        <p:txBody>
          <a:bodyPr wrap="square" lIns="0" tIns="0" rIns="0" bIns="0">
            <a:spAutoFit/>
          </a:bodyPr>
          <a:lstStyle/>
          <a:p>
            <a:r>
              <a:rPr lang="nl-BE" altLang="nl-BE" sz="3200" b="1" dirty="0" smtClean="0">
                <a:solidFill>
                  <a:srgbClr val="FF0066"/>
                </a:solidFill>
                <a:latin typeface="Cocon" pitchFamily="2" charset="0"/>
                <a:cs typeface="Arial" pitchFamily="34" charset="0"/>
                <a:sym typeface="Bliss2-ExtraBold" pitchFamily="50" charset="0"/>
              </a:rPr>
              <a:t>1. Bouwstenen</a:t>
            </a:r>
            <a:endParaRPr lang="nl-BE" altLang="nl-BE" sz="3200" b="1" dirty="0">
              <a:solidFill>
                <a:srgbClr val="FF0066"/>
              </a:solidFill>
              <a:latin typeface="Cocon" pitchFamily="2" charset="0"/>
              <a:cs typeface="Arial" pitchFamily="34" charset="0"/>
              <a:sym typeface="Bliss2-ExtraBold" pitchFamily="50" charset="0"/>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6" name="Text Box 20">
            <a:extLst>
              <a:ext uri="{FF2B5EF4-FFF2-40B4-BE49-F238E27FC236}">
                <a16:creationId xmlns:a16="http://schemas.microsoft.com/office/drawing/2014/main" id="{0BEB9D58-93AA-4DDE-8495-26265591AAEF}"/>
              </a:ext>
            </a:extLst>
          </p:cNvPr>
          <p:cNvSpPr txBox="1">
            <a:spLocks noChangeArrowheads="1"/>
          </p:cNvSpPr>
          <p:nvPr/>
        </p:nvSpPr>
        <p:spPr bwMode="auto">
          <a:xfrm>
            <a:off x="-15875" y="6023730"/>
            <a:ext cx="9159875" cy="846216"/>
          </a:xfrm>
          <a:prstGeom prst="rect">
            <a:avLst/>
          </a:prstGeom>
          <a:solidFill>
            <a:srgbClr val="25AAE1"/>
          </a:solidFill>
          <a:ln w="9525">
            <a:solidFill>
              <a:srgbClr val="25AAE1"/>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
        <p:nvSpPr>
          <p:cNvPr id="18" name="Rechthoek 1"/>
          <p:cNvSpPr>
            <a:spLocks noChangeArrowheads="1"/>
          </p:cNvSpPr>
          <p:nvPr/>
        </p:nvSpPr>
        <p:spPr bwMode="auto">
          <a:xfrm>
            <a:off x="1524000" y="2246083"/>
            <a:ext cx="6984776" cy="3785652"/>
          </a:xfrm>
          <a:prstGeom prst="rect">
            <a:avLst/>
          </a:prstGeom>
          <a:noFill/>
          <a:ln w="9525">
            <a:noFill/>
            <a:miter lim="800000"/>
            <a:headEnd/>
            <a:tailEnd/>
          </a:ln>
        </p:spPr>
        <p:txBody>
          <a:bodyPr wrap="square">
            <a:spAutoFit/>
          </a:bodyPr>
          <a:lstStyle/>
          <a:p>
            <a:pPr marL="457200" indent="-4572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WAT </a:t>
            </a:r>
            <a:r>
              <a:rPr lang="nl-NL" altLang="nl-BE" sz="2400" dirty="0" smtClean="0">
                <a:solidFill>
                  <a:schemeClr val="tx1">
                    <a:lumMod val="75000"/>
                    <a:lumOff val="25000"/>
                  </a:schemeClr>
                </a:solidFill>
                <a:cs typeface="Calibri" pitchFamily="34" charset="0"/>
                <a:sym typeface="Wingdings" panose="05000000000000000000" pitchFamily="2" charset="2"/>
              </a:rPr>
              <a:t>leerlingen leren</a:t>
            </a:r>
          </a:p>
          <a:p>
            <a:pPr marL="457200" indent="-4572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HOE </a:t>
            </a:r>
            <a:r>
              <a:rPr lang="nl-NL" altLang="nl-BE" sz="2400" dirty="0" smtClean="0">
                <a:solidFill>
                  <a:schemeClr val="tx1">
                    <a:lumMod val="75000"/>
                    <a:lumOff val="25000"/>
                  </a:schemeClr>
                </a:solidFill>
                <a:cs typeface="Calibri" pitchFamily="34" charset="0"/>
                <a:sym typeface="Wingdings" panose="05000000000000000000" pitchFamily="2" charset="2"/>
              </a:rPr>
              <a:t>leerlingen leren</a:t>
            </a:r>
          </a:p>
          <a:p>
            <a:pPr marL="457200" indent="-457200">
              <a:buFont typeface="Arial" panose="020B0604020202020204" pitchFamily="34" charset="0"/>
              <a:buChar char="•"/>
              <a:defRPr/>
            </a:pPr>
            <a:r>
              <a:rPr lang="nl-NL" altLang="nl-BE" sz="2400" dirty="0" smtClean="0">
                <a:solidFill>
                  <a:schemeClr val="tx1">
                    <a:lumMod val="75000"/>
                    <a:lumOff val="25000"/>
                  </a:schemeClr>
                </a:solidFill>
                <a:cs typeface="Calibri" pitchFamily="34" charset="0"/>
                <a:sym typeface="Wingdings" panose="05000000000000000000" pitchFamily="2" charset="2"/>
              </a:rPr>
              <a:t>DOEL:  </a:t>
            </a:r>
            <a:r>
              <a:rPr lang="nl-NL" sz="2400" dirty="0" smtClean="0"/>
              <a:t>opvoeden </a:t>
            </a:r>
            <a:r>
              <a:rPr lang="nl-NL" sz="2400" dirty="0"/>
              <a:t>tot gekwalificeerde, zelfstandige, kritische, creatieve en ondernemende </a:t>
            </a:r>
            <a:r>
              <a:rPr lang="nl-NL" sz="2400" dirty="0" smtClean="0"/>
              <a:t>persoonlijkheden </a:t>
            </a:r>
          </a:p>
          <a:p>
            <a:pPr marL="457200" indent="-457200">
              <a:buFont typeface="Arial" panose="020B0604020202020204" pitchFamily="34" charset="0"/>
              <a:buChar char="•"/>
              <a:defRPr/>
            </a:pPr>
            <a:endParaRPr lang="nl-NL" sz="2400" dirty="0"/>
          </a:p>
          <a:p>
            <a:pPr marL="457200" indent="-457200">
              <a:buFont typeface="Arial" panose="020B0604020202020204" pitchFamily="34" charset="0"/>
              <a:buChar char="•"/>
              <a:defRPr/>
            </a:pPr>
            <a:endParaRPr lang="nl-NL" sz="2400" dirty="0" smtClean="0"/>
          </a:p>
          <a:p>
            <a:pPr>
              <a:defRPr/>
            </a:pPr>
            <a:r>
              <a:rPr lang="nl-NL" sz="2400" dirty="0" smtClean="0"/>
              <a:t>HOE ZET JIJ JOUW LEERLINGEN AAN TOT LEREN?</a:t>
            </a:r>
          </a:p>
          <a:p>
            <a:pPr marL="457200" indent="-457200">
              <a:buFont typeface="Arial" panose="020B0604020202020204" pitchFamily="34" charset="0"/>
              <a:buChar char="•"/>
              <a:defRPr/>
            </a:pPr>
            <a:endParaRPr lang="nl-NL" altLang="nl-BE" sz="2400" dirty="0">
              <a:solidFill>
                <a:schemeClr val="tx1">
                  <a:lumMod val="75000"/>
                  <a:lumOff val="25000"/>
                </a:schemeClr>
              </a:solidFill>
              <a:cs typeface="Calibri" pitchFamily="34" charset="0"/>
              <a:sym typeface="Wingdings" panose="05000000000000000000" pitchFamily="2" charset="2"/>
            </a:endParaRPr>
          </a:p>
          <a:p>
            <a:pPr marL="457200" indent="-457200">
              <a:defRPr/>
            </a:pPr>
            <a:endParaRPr lang="nl-BE" altLang="nl-BE" sz="2400" dirty="0">
              <a:solidFill>
                <a:schemeClr val="tx1">
                  <a:lumMod val="75000"/>
                  <a:lumOff val="25000"/>
                </a:schemeClr>
              </a:solidFill>
              <a:cs typeface="Calibri" pitchFamily="34" charset="0"/>
              <a:sym typeface="Wingdings" panose="05000000000000000000" pitchFamily="2" charset="2"/>
            </a:endParaRPr>
          </a:p>
        </p:txBody>
      </p:sp>
      <p:pic>
        <p:nvPicPr>
          <p:cNvPr id="2" name="Afbeelding 1"/>
          <p:cNvPicPr>
            <a:picLocks noChangeAspect="1"/>
          </p:cNvPicPr>
          <p:nvPr/>
        </p:nvPicPr>
        <p:blipFill>
          <a:blip r:embed="rId4"/>
          <a:stretch>
            <a:fillRect/>
          </a:stretch>
        </p:blipFill>
        <p:spPr>
          <a:xfrm>
            <a:off x="1030287" y="5395961"/>
            <a:ext cx="7067550" cy="381000"/>
          </a:xfrm>
          <a:prstGeom prst="rect">
            <a:avLst/>
          </a:prstGeom>
        </p:spPr>
      </p:pic>
    </p:spTree>
    <p:extLst>
      <p:ext uri="{BB962C8B-B14F-4D97-AF65-F5344CB8AC3E}">
        <p14:creationId xmlns:p14="http://schemas.microsoft.com/office/powerpoint/2010/main" val="18860308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6</a:t>
            </a:fld>
            <a:endParaRPr lang="nl-BE" altLang="nl-BE"/>
          </a:p>
        </p:txBody>
      </p:sp>
      <p:sp>
        <p:nvSpPr>
          <p:cNvPr id="92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smtClean="0">
                <a:solidFill>
                  <a:srgbClr val="FF0066"/>
                </a:solidFill>
                <a:latin typeface="Cocon" pitchFamily="2" charset="0"/>
                <a:cs typeface="Arial" pitchFamily="34" charset="0"/>
                <a:sym typeface="Bliss2-ExtraBold" pitchFamily="50" charset="0"/>
              </a:rPr>
              <a:t>1. Bouwstenen </a:t>
            </a:r>
            <a:endParaRPr lang="nl-BE" altLang="nl-BE" sz="4000" b="1" dirty="0">
              <a:solidFill>
                <a:srgbClr val="FF0066"/>
              </a:solidFill>
              <a:latin typeface="Cocon" pitchFamily="2" charset="0"/>
              <a:cs typeface="Arial" pitchFamily="34" charset="0"/>
              <a:sym typeface="Bliss2-ExtraBold" pitchFamily="50" charset="0"/>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
        <p:nvSpPr>
          <p:cNvPr id="16" name="Text Box 20">
            <a:extLst>
              <a:ext uri="{FF2B5EF4-FFF2-40B4-BE49-F238E27FC236}">
                <a16:creationId xmlns:a16="http://schemas.microsoft.com/office/drawing/2014/main" id="{0BEB9D58-93AA-4DDE-8495-26265591AAEF}"/>
              </a:ext>
            </a:extLst>
          </p:cNvPr>
          <p:cNvSpPr txBox="1">
            <a:spLocks noChangeArrowheads="1"/>
          </p:cNvSpPr>
          <p:nvPr/>
        </p:nvSpPr>
        <p:spPr bwMode="auto">
          <a:xfrm>
            <a:off x="-15875" y="6023730"/>
            <a:ext cx="9159875" cy="846216"/>
          </a:xfrm>
          <a:prstGeom prst="rect">
            <a:avLst/>
          </a:prstGeom>
          <a:solidFill>
            <a:srgbClr val="25AAE1"/>
          </a:solidFill>
          <a:ln w="9525">
            <a:solidFill>
              <a:srgbClr val="25AAE1"/>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pic>
        <p:nvPicPr>
          <p:cNvPr id="2" name="Afbeelding 1"/>
          <p:cNvPicPr>
            <a:picLocks noChangeAspect="1"/>
          </p:cNvPicPr>
          <p:nvPr/>
        </p:nvPicPr>
        <p:blipFill>
          <a:blip r:embed="rId4"/>
          <a:stretch>
            <a:fillRect/>
          </a:stretch>
        </p:blipFill>
        <p:spPr>
          <a:xfrm>
            <a:off x="2267744" y="2331641"/>
            <a:ext cx="3849974" cy="3692089"/>
          </a:xfrm>
          <a:prstGeom prst="rect">
            <a:avLst/>
          </a:prstGeom>
        </p:spPr>
      </p:pic>
    </p:spTree>
    <p:extLst>
      <p:ext uri="{BB962C8B-B14F-4D97-AF65-F5344CB8AC3E}">
        <p14:creationId xmlns:p14="http://schemas.microsoft.com/office/powerpoint/2010/main" val="14429088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7</a:t>
            </a:fld>
            <a:endParaRPr lang="nl-BE" altLang="nl-BE"/>
          </a:p>
        </p:txBody>
      </p:sp>
      <p:sp>
        <p:nvSpPr>
          <p:cNvPr id="92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smtClean="0">
                <a:solidFill>
                  <a:srgbClr val="FF0066"/>
                </a:solidFill>
                <a:latin typeface="Cocon" pitchFamily="2" charset="0"/>
                <a:cs typeface="Arial" pitchFamily="34" charset="0"/>
                <a:sym typeface="Bliss2-ExtraBold" pitchFamily="50" charset="0"/>
              </a:rPr>
              <a:t>1. Bouwstenen</a:t>
            </a:r>
            <a:endParaRPr lang="nl-BE" altLang="nl-BE" sz="40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1524000" y="2496452"/>
            <a:ext cx="6984776" cy="3354765"/>
          </a:xfrm>
          <a:prstGeom prst="rect">
            <a:avLst/>
          </a:prstGeom>
          <a:noFill/>
          <a:ln w="9525">
            <a:noFill/>
            <a:miter lim="800000"/>
            <a:headEnd/>
            <a:tailEnd/>
          </a:ln>
        </p:spPr>
        <p:txBody>
          <a:bodyPr wrap="square">
            <a:spAutoFit/>
          </a:bodyPr>
          <a:lstStyle/>
          <a:p>
            <a:pPr marL="457200" indent="-457200">
              <a:buFont typeface="+mj-lt"/>
              <a:buAutoNum type="arabicPeriod"/>
              <a:defRPr/>
            </a:pPr>
            <a:r>
              <a:rPr lang="nl-NL" altLang="nl-BE" sz="2400" b="1" dirty="0" smtClean="0">
                <a:solidFill>
                  <a:schemeClr val="tx1">
                    <a:lumMod val="75000"/>
                    <a:lumOff val="25000"/>
                  </a:schemeClr>
                </a:solidFill>
                <a:cs typeface="Calibri" pitchFamily="34" charset="0"/>
                <a:sym typeface="Wingdings" panose="05000000000000000000" pitchFamily="2" charset="2"/>
              </a:rPr>
              <a:t>Actief – creatief </a:t>
            </a:r>
          </a:p>
          <a:p>
            <a:pPr marL="914345" lvl="1" indent="-457200">
              <a:buFont typeface="Arial" panose="020B0604020202020204" pitchFamily="34" charset="0"/>
              <a:buChar char="•"/>
              <a:defRPr/>
            </a:pPr>
            <a:r>
              <a:rPr lang="nl-BE" sz="2000" dirty="0"/>
              <a:t>Fysische </a:t>
            </a:r>
            <a:r>
              <a:rPr lang="nl-BE" sz="2000" dirty="0" smtClean="0"/>
              <a:t>activiteit</a:t>
            </a:r>
          </a:p>
          <a:p>
            <a:pPr marL="914345" lvl="1" indent="-457200">
              <a:buFont typeface="Arial" panose="020B0604020202020204" pitchFamily="34" charset="0"/>
              <a:buChar char="•"/>
              <a:defRPr/>
            </a:pPr>
            <a:r>
              <a:rPr lang="nl-BE" sz="2000" dirty="0"/>
              <a:t>Mentale activiteit </a:t>
            </a:r>
            <a:endParaRPr lang="nl-BE" sz="2000" dirty="0" smtClean="0"/>
          </a:p>
          <a:p>
            <a:pPr marL="457200" indent="-457200">
              <a:buFont typeface="+mj-lt"/>
              <a:buAutoNum type="arabicPeriod"/>
              <a:defRPr/>
            </a:pPr>
            <a:r>
              <a:rPr lang="nl-NL" altLang="nl-BE" sz="2400" b="1" dirty="0" err="1" smtClean="0">
                <a:solidFill>
                  <a:schemeClr val="tx1">
                    <a:lumMod val="75000"/>
                    <a:lumOff val="25000"/>
                  </a:schemeClr>
                </a:solidFill>
                <a:cs typeface="Calibri" pitchFamily="34" charset="0"/>
                <a:sym typeface="Wingdings" panose="05000000000000000000" pitchFamily="2" charset="2"/>
              </a:rPr>
              <a:t>Zelfontdekkend</a:t>
            </a:r>
            <a:endParaRPr lang="nl-NL" altLang="nl-BE" sz="2400" b="1" dirty="0">
              <a:solidFill>
                <a:schemeClr val="tx1">
                  <a:lumMod val="75000"/>
                  <a:lumOff val="25000"/>
                </a:schemeClr>
              </a:solidFill>
              <a:cs typeface="Calibri" pitchFamily="34" charset="0"/>
              <a:sym typeface="Wingdings" panose="05000000000000000000" pitchFamily="2" charset="2"/>
            </a:endParaRPr>
          </a:p>
          <a:p>
            <a:pPr marL="914345" lvl="1" indent="-457200">
              <a:buFont typeface="Arial" panose="020B0604020202020204" pitchFamily="34" charset="0"/>
              <a:buChar char="•"/>
              <a:defRPr/>
            </a:pPr>
            <a:r>
              <a:rPr lang="nl-NL" sz="2000" dirty="0"/>
              <a:t>Onderzoeken: vanuit een fenomeen of </a:t>
            </a:r>
            <a:r>
              <a:rPr lang="nl-NL" sz="2000" dirty="0" smtClean="0"/>
              <a:t>probleem</a:t>
            </a:r>
          </a:p>
          <a:p>
            <a:pPr marL="914345" lvl="1" indent="-457200">
              <a:buFont typeface="Arial" panose="020B0604020202020204" pitchFamily="34" charset="0"/>
              <a:buChar char="•"/>
              <a:defRPr/>
            </a:pPr>
            <a:r>
              <a:rPr lang="nl-NL" sz="2000" dirty="0"/>
              <a:t>Opzoeken: informatie verwerven en verwerken leidt tot een actieve opdracht </a:t>
            </a:r>
            <a:endParaRPr lang="nl-NL" sz="2000" dirty="0" smtClean="0"/>
          </a:p>
          <a:p>
            <a:pPr marL="457200" indent="-457200">
              <a:buFont typeface="+mj-lt"/>
              <a:buAutoNum type="arabicPeriod"/>
              <a:defRPr/>
            </a:pPr>
            <a:r>
              <a:rPr lang="nl-BE" sz="2400" b="1" dirty="0">
                <a:solidFill>
                  <a:schemeClr val="tx1">
                    <a:lumMod val="75000"/>
                    <a:lumOff val="25000"/>
                  </a:schemeClr>
                </a:solidFill>
                <a:cs typeface="Calibri" pitchFamily="34" charset="0"/>
              </a:rPr>
              <a:t>Betekenisvol</a:t>
            </a:r>
            <a:endParaRPr lang="nl-NL" altLang="nl-BE" sz="2400" b="1" dirty="0">
              <a:solidFill>
                <a:schemeClr val="tx1">
                  <a:lumMod val="75000"/>
                  <a:lumOff val="25000"/>
                </a:schemeClr>
              </a:solidFill>
              <a:cs typeface="Calibri" pitchFamily="34" charset="0"/>
              <a:sym typeface="Wingdings" panose="05000000000000000000" pitchFamily="2" charset="2"/>
            </a:endParaRPr>
          </a:p>
          <a:p>
            <a:pPr marL="914345" lvl="1" indent="-457200">
              <a:buFont typeface="Arial" panose="020B0604020202020204" pitchFamily="34" charset="0"/>
              <a:buChar char="•"/>
              <a:defRPr/>
            </a:pPr>
            <a:r>
              <a:rPr lang="nl-BE" sz="2000" dirty="0"/>
              <a:t>Levensecht leren </a:t>
            </a:r>
            <a:endParaRPr lang="nl-BE" sz="2000" dirty="0" smtClean="0"/>
          </a:p>
          <a:p>
            <a:pPr marL="914345" lvl="1" indent="-457200">
              <a:buFont typeface="Arial" panose="020B0604020202020204" pitchFamily="34" charset="0"/>
              <a:buChar char="•"/>
              <a:defRPr/>
            </a:pPr>
            <a:r>
              <a:rPr lang="nl-BE" sz="2000" dirty="0"/>
              <a:t>Aansluiten bij de </a:t>
            </a:r>
            <a:r>
              <a:rPr lang="nl-BE" sz="2000" dirty="0" smtClean="0"/>
              <a:t>belevingswereld</a:t>
            </a:r>
            <a:endParaRPr lang="nl-BE" sz="2000" dirty="0"/>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Tree>
    <p:extLst>
      <p:ext uri="{BB962C8B-B14F-4D97-AF65-F5344CB8AC3E}">
        <p14:creationId xmlns:p14="http://schemas.microsoft.com/office/powerpoint/2010/main" val="394708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8</a:t>
            </a:fld>
            <a:endParaRPr lang="nl-BE" altLang="nl-BE"/>
          </a:p>
        </p:txBody>
      </p:sp>
      <p:sp>
        <p:nvSpPr>
          <p:cNvPr id="92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a:solidFill>
                  <a:srgbClr val="FF0066"/>
                </a:solidFill>
                <a:latin typeface="Cocon" pitchFamily="2" charset="0"/>
                <a:cs typeface="Arial" pitchFamily="34" charset="0"/>
                <a:sym typeface="Bliss2-ExtraBold" pitchFamily="50" charset="0"/>
              </a:rPr>
              <a:t>1. Bouwstenen</a:t>
            </a: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6" name="Text Box 20">
            <a:extLst>
              <a:ext uri="{FF2B5EF4-FFF2-40B4-BE49-F238E27FC236}">
                <a16:creationId xmlns:a16="http://schemas.microsoft.com/office/drawing/2014/main" id="{0BEB9D58-93AA-4DDE-8495-26265591AAEF}"/>
              </a:ext>
            </a:extLst>
          </p:cNvPr>
          <p:cNvSpPr txBox="1">
            <a:spLocks noChangeArrowheads="1"/>
          </p:cNvSpPr>
          <p:nvPr/>
        </p:nvSpPr>
        <p:spPr bwMode="auto">
          <a:xfrm>
            <a:off x="-15875" y="6023730"/>
            <a:ext cx="9159875" cy="846216"/>
          </a:xfrm>
          <a:prstGeom prst="rect">
            <a:avLst/>
          </a:prstGeom>
          <a:solidFill>
            <a:srgbClr val="25AAE1"/>
          </a:solidFill>
          <a:ln w="9525">
            <a:solidFill>
              <a:srgbClr val="25AAE1"/>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sp>
        <p:nvSpPr>
          <p:cNvPr id="17" name="Rechthoek 1"/>
          <p:cNvSpPr>
            <a:spLocks noChangeArrowheads="1"/>
          </p:cNvSpPr>
          <p:nvPr/>
        </p:nvSpPr>
        <p:spPr bwMode="auto">
          <a:xfrm>
            <a:off x="1550988" y="2122231"/>
            <a:ext cx="6984776" cy="3970318"/>
          </a:xfrm>
          <a:prstGeom prst="rect">
            <a:avLst/>
          </a:prstGeom>
          <a:noFill/>
          <a:ln w="9525">
            <a:noFill/>
            <a:miter lim="800000"/>
            <a:headEnd/>
            <a:tailEnd/>
          </a:ln>
        </p:spPr>
        <p:txBody>
          <a:bodyPr wrap="square">
            <a:spAutoFit/>
          </a:bodyPr>
          <a:lstStyle/>
          <a:p>
            <a:pPr marL="457200" indent="-457200">
              <a:buFont typeface="+mj-lt"/>
              <a:buAutoNum type="arabicPeriod" startAt="4"/>
              <a:defRPr/>
            </a:pPr>
            <a:r>
              <a:rPr lang="nl-NL" altLang="nl-BE" sz="2400" b="1" dirty="0" smtClean="0">
                <a:solidFill>
                  <a:schemeClr val="tx1">
                    <a:lumMod val="75000"/>
                    <a:lumOff val="25000"/>
                  </a:schemeClr>
                </a:solidFill>
                <a:cs typeface="Calibri" pitchFamily="34" charset="0"/>
                <a:sym typeface="Wingdings" panose="05000000000000000000" pitchFamily="2" charset="2"/>
              </a:rPr>
              <a:t>Sociaal</a:t>
            </a:r>
          </a:p>
          <a:p>
            <a:pPr marL="914345" lvl="1" indent="-457200">
              <a:buFont typeface="Arial" panose="020B0604020202020204" pitchFamily="34" charset="0"/>
              <a:buChar char="•"/>
              <a:defRPr/>
            </a:pPr>
            <a:r>
              <a:rPr lang="nl-BE" sz="2000" dirty="0" smtClean="0"/>
              <a:t>Samen werken</a:t>
            </a:r>
          </a:p>
          <a:p>
            <a:pPr marL="914345" lvl="1" indent="-457200">
              <a:buFont typeface="Arial" panose="020B0604020202020204" pitchFamily="34" charset="0"/>
              <a:buChar char="•"/>
              <a:defRPr/>
            </a:pPr>
            <a:r>
              <a:rPr lang="nl-NL" sz="2000" dirty="0" smtClean="0"/>
              <a:t>Van elkaar leren</a:t>
            </a:r>
          </a:p>
          <a:p>
            <a:pPr marL="914345" lvl="1" indent="-457200">
              <a:buFont typeface="Arial" panose="020B0604020202020204" pitchFamily="34" charset="0"/>
              <a:buChar char="•"/>
              <a:defRPr/>
            </a:pPr>
            <a:r>
              <a:rPr lang="nl-NL" sz="2000" dirty="0" smtClean="0"/>
              <a:t>Met elkaar leren</a:t>
            </a:r>
            <a:endParaRPr lang="nl-BE" sz="2000" dirty="0" smtClean="0"/>
          </a:p>
          <a:p>
            <a:pPr marL="457200" indent="-457200">
              <a:buFont typeface="+mj-lt"/>
              <a:buAutoNum type="arabicPeriod" startAt="4"/>
              <a:defRPr/>
            </a:pPr>
            <a:r>
              <a:rPr lang="nl-NL" altLang="nl-BE" sz="2400" b="1" dirty="0" smtClean="0">
                <a:solidFill>
                  <a:schemeClr val="tx1">
                    <a:lumMod val="75000"/>
                    <a:lumOff val="25000"/>
                  </a:schemeClr>
                </a:solidFill>
                <a:cs typeface="Calibri" pitchFamily="34" charset="0"/>
                <a:sym typeface="Wingdings" panose="05000000000000000000" pitchFamily="2" charset="2"/>
              </a:rPr>
              <a:t>Zelfregulerend</a:t>
            </a:r>
            <a:endParaRPr lang="nl-NL" altLang="nl-BE" sz="2400" b="1" dirty="0">
              <a:solidFill>
                <a:schemeClr val="tx1">
                  <a:lumMod val="75000"/>
                  <a:lumOff val="25000"/>
                </a:schemeClr>
              </a:solidFill>
              <a:cs typeface="Calibri" pitchFamily="34" charset="0"/>
              <a:sym typeface="Wingdings" panose="05000000000000000000" pitchFamily="2" charset="2"/>
            </a:endParaRPr>
          </a:p>
          <a:p>
            <a:pPr marL="914345" lvl="1" indent="-457200">
              <a:buFont typeface="Arial" panose="020B0604020202020204" pitchFamily="34" charset="0"/>
              <a:buChar char="•"/>
              <a:defRPr/>
            </a:pPr>
            <a:r>
              <a:rPr lang="nl-NL" sz="2000" dirty="0"/>
              <a:t>Verantwoordelijk voor het eigen </a:t>
            </a:r>
            <a:r>
              <a:rPr lang="nl-NL" sz="2000" dirty="0" smtClean="0"/>
              <a:t>leren</a:t>
            </a:r>
          </a:p>
          <a:p>
            <a:pPr marL="914345" lvl="1" indent="-457200">
              <a:buFont typeface="Arial" panose="020B0604020202020204" pitchFamily="34" charset="0"/>
              <a:buChar char="•"/>
              <a:defRPr/>
            </a:pPr>
            <a:r>
              <a:rPr lang="nl-BE" sz="2000" dirty="0"/>
              <a:t>Verantwoordelijk voor het </a:t>
            </a:r>
            <a:r>
              <a:rPr lang="nl-BE" sz="2000" dirty="0" smtClean="0"/>
              <a:t>curriculum</a:t>
            </a:r>
          </a:p>
          <a:p>
            <a:pPr marL="457200" indent="-457200">
              <a:buFont typeface="+mj-lt"/>
              <a:buAutoNum type="arabicPeriod" startAt="4"/>
              <a:defRPr/>
            </a:pPr>
            <a:r>
              <a:rPr lang="nl-BE" sz="2400" b="1" dirty="0" err="1" smtClean="0">
                <a:solidFill>
                  <a:schemeClr val="tx1">
                    <a:lumMod val="75000"/>
                    <a:lumOff val="25000"/>
                  </a:schemeClr>
                </a:solidFill>
                <a:cs typeface="Calibri" pitchFamily="34" charset="0"/>
              </a:rPr>
              <a:t>Zelfreflecterend</a:t>
            </a:r>
            <a:r>
              <a:rPr lang="nl-BE" sz="2400" b="1" dirty="0" smtClean="0">
                <a:solidFill>
                  <a:schemeClr val="tx1">
                    <a:lumMod val="75000"/>
                    <a:lumOff val="25000"/>
                  </a:schemeClr>
                </a:solidFill>
                <a:cs typeface="Calibri" pitchFamily="34" charset="0"/>
              </a:rPr>
              <a:t> </a:t>
            </a:r>
            <a:endParaRPr lang="nl-NL" altLang="nl-BE" sz="2400" b="1" dirty="0">
              <a:solidFill>
                <a:schemeClr val="tx1">
                  <a:lumMod val="75000"/>
                  <a:lumOff val="25000"/>
                </a:schemeClr>
              </a:solidFill>
              <a:cs typeface="Calibri" pitchFamily="34" charset="0"/>
              <a:sym typeface="Wingdings" panose="05000000000000000000" pitchFamily="2" charset="2"/>
            </a:endParaRPr>
          </a:p>
          <a:p>
            <a:pPr marL="914345" lvl="1" indent="-457200">
              <a:buFont typeface="Arial" panose="020B0604020202020204" pitchFamily="34" charset="0"/>
              <a:buChar char="•"/>
              <a:defRPr/>
            </a:pPr>
            <a:r>
              <a:rPr lang="nl-NL" sz="2000" dirty="0"/>
              <a:t>Opdrachten die opgebouwd zijn vanuit criteria die zelfreflectie stimuleren</a:t>
            </a:r>
            <a:r>
              <a:rPr lang="nl-NL" sz="2000" dirty="0" smtClean="0"/>
              <a:t>.</a:t>
            </a:r>
          </a:p>
          <a:p>
            <a:pPr marL="914345" lvl="1" indent="-457200">
              <a:buFont typeface="Arial" panose="020B0604020202020204" pitchFamily="34" charset="0"/>
              <a:buChar char="•"/>
              <a:defRPr/>
            </a:pPr>
            <a:r>
              <a:rPr lang="nl-BE" sz="2000" dirty="0"/>
              <a:t>Verantwoordelijk voor de </a:t>
            </a:r>
            <a:r>
              <a:rPr lang="nl-BE" sz="2000" dirty="0" smtClean="0"/>
              <a:t>evaluatie</a:t>
            </a:r>
          </a:p>
          <a:p>
            <a:pPr marL="914345" lvl="1" indent="-457200">
              <a:buFont typeface="Arial" panose="020B0604020202020204" pitchFamily="34" charset="0"/>
              <a:buChar char="•"/>
              <a:defRPr/>
            </a:pPr>
            <a:r>
              <a:rPr lang="nl-NL" sz="2000" dirty="0"/>
              <a:t>De leerlingen passen verschillende evaluatievormen toe</a:t>
            </a:r>
            <a:endParaRPr lang="nl-BE" sz="2000" dirty="0"/>
          </a:p>
        </p:txBody>
      </p:sp>
    </p:spTree>
    <p:extLst>
      <p:ext uri="{BB962C8B-B14F-4D97-AF65-F5344CB8AC3E}">
        <p14:creationId xmlns:p14="http://schemas.microsoft.com/office/powerpoint/2010/main" val="11201765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hape 49"/>
          <p:cNvSpPr>
            <a:spLocks noGrp="1"/>
          </p:cNvSpPr>
          <p:nvPr>
            <p:ph type="sldNum" sz="quarter" idx="10"/>
          </p:nvPr>
        </p:nvSpPr>
        <p:spPr>
          <a:xfrm>
            <a:off x="457200" y="6446838"/>
            <a:ext cx="2133600" cy="184150"/>
          </a:xfrm>
          <a:noFill/>
        </p:spPr>
        <p:txBody>
          <a:bodyPr lIns="0" tIns="0" rIns="0" bIns="0"/>
          <a:lstStyle/>
          <a:p>
            <a:pPr algn="l"/>
            <a:fld id="{F24C76E9-13D7-4F1D-9EEE-FC28D6D24CE1}" type="slidenum">
              <a:rPr lang="nl-BE" altLang="nl-BE" smtClean="0"/>
              <a:pPr algn="l"/>
              <a:t>9</a:t>
            </a:fld>
            <a:endParaRPr lang="nl-BE" altLang="nl-BE"/>
          </a:p>
        </p:txBody>
      </p:sp>
      <p:sp>
        <p:nvSpPr>
          <p:cNvPr id="9219" name="Shape 51"/>
          <p:cNvSpPr>
            <a:spLocks noChangeArrowheads="1"/>
          </p:cNvSpPr>
          <p:nvPr/>
        </p:nvSpPr>
        <p:spPr bwMode="auto">
          <a:xfrm>
            <a:off x="1550988" y="1593850"/>
            <a:ext cx="7313612" cy="615553"/>
          </a:xfrm>
          <a:prstGeom prst="rect">
            <a:avLst/>
          </a:prstGeom>
          <a:noFill/>
          <a:ln w="12700">
            <a:noFill/>
            <a:miter lim="400000"/>
            <a:headEnd/>
            <a:tailEnd/>
          </a:ln>
        </p:spPr>
        <p:txBody>
          <a:bodyPr lIns="0" tIns="0" rIns="0" bIns="0">
            <a:spAutoFit/>
          </a:bodyPr>
          <a:lstStyle/>
          <a:p>
            <a:r>
              <a:rPr lang="nl-BE" altLang="nl-BE" sz="4000" b="1" dirty="0" smtClean="0">
                <a:solidFill>
                  <a:srgbClr val="FF0066"/>
                </a:solidFill>
                <a:latin typeface="Cocon" pitchFamily="2" charset="0"/>
                <a:cs typeface="Arial" pitchFamily="34" charset="0"/>
                <a:sym typeface="Bliss2-ExtraBold" pitchFamily="50" charset="0"/>
              </a:rPr>
              <a:t>1. Bouwstenen </a:t>
            </a:r>
            <a:endParaRPr lang="nl-BE" altLang="nl-BE" sz="4000" b="1" dirty="0">
              <a:solidFill>
                <a:srgbClr val="FF0066"/>
              </a:solidFill>
              <a:latin typeface="Cocon" pitchFamily="2" charset="0"/>
              <a:cs typeface="Arial" pitchFamily="34" charset="0"/>
              <a:sym typeface="Bliss2-ExtraBold" pitchFamily="50" charset="0"/>
            </a:endParaRPr>
          </a:p>
        </p:txBody>
      </p:sp>
      <p:sp>
        <p:nvSpPr>
          <p:cNvPr id="3076" name="Rechthoek 1"/>
          <p:cNvSpPr>
            <a:spLocks noChangeArrowheads="1"/>
          </p:cNvSpPr>
          <p:nvPr/>
        </p:nvSpPr>
        <p:spPr bwMode="auto">
          <a:xfrm>
            <a:off x="251520" y="2431832"/>
            <a:ext cx="7754386" cy="3416320"/>
          </a:xfrm>
          <a:prstGeom prst="rect">
            <a:avLst/>
          </a:prstGeom>
          <a:noFill/>
          <a:ln w="9525">
            <a:noFill/>
            <a:miter lim="800000"/>
            <a:headEnd/>
            <a:tailEnd/>
          </a:ln>
        </p:spPr>
        <p:txBody>
          <a:bodyPr wrap="square">
            <a:spAutoFit/>
          </a:bodyPr>
          <a:lstStyle/>
          <a:p>
            <a:pPr marL="0" lvl="1">
              <a:defRPr/>
            </a:pPr>
            <a:r>
              <a:rPr lang="nl-NL" sz="2400" b="1" dirty="0">
                <a:cs typeface="Calibri" pitchFamily="34" charset="0"/>
              </a:rPr>
              <a:t>Activerende werkvormen </a:t>
            </a:r>
          </a:p>
          <a:p>
            <a:pPr marL="800045" lvl="1" indent="-342900">
              <a:buFont typeface="Arial" panose="020B0604020202020204" pitchFamily="34" charset="0"/>
              <a:buChar char="•"/>
              <a:defRPr/>
            </a:pPr>
            <a:r>
              <a:rPr lang="nl-NL" sz="2400" dirty="0" smtClean="0"/>
              <a:t>Optimale </a:t>
            </a:r>
            <a:r>
              <a:rPr lang="nl-NL" sz="2400" dirty="0"/>
              <a:t>werkvorm </a:t>
            </a:r>
            <a:r>
              <a:rPr lang="nl-NL" sz="2400" dirty="0" smtClean="0"/>
              <a:t>voor een zo hoog mogelijke leerwinst</a:t>
            </a:r>
          </a:p>
          <a:p>
            <a:pPr marL="800045" lvl="1" indent="-342900">
              <a:buFont typeface="Arial" panose="020B0604020202020204" pitchFamily="34" charset="0"/>
              <a:buChar char="•"/>
              <a:defRPr/>
            </a:pPr>
            <a:r>
              <a:rPr lang="nl-BE" sz="2400" dirty="0" smtClean="0"/>
              <a:t>Differentiatie </a:t>
            </a:r>
            <a:r>
              <a:rPr lang="nl-BE" sz="2400" dirty="0"/>
              <a:t>op de </a:t>
            </a:r>
            <a:r>
              <a:rPr lang="nl-BE" sz="2400" dirty="0" smtClean="0"/>
              <a:t>klasvloer</a:t>
            </a:r>
          </a:p>
          <a:p>
            <a:pPr marL="800045" lvl="1" indent="-342900">
              <a:buFont typeface="Arial" panose="020B0604020202020204" pitchFamily="34" charset="0"/>
              <a:buChar char="•"/>
              <a:defRPr/>
            </a:pPr>
            <a:r>
              <a:rPr lang="nl-NL" altLang="nl-BE" sz="2400" dirty="0">
                <a:cs typeface="Calibri" pitchFamily="34" charset="0"/>
                <a:sym typeface="Wingdings" panose="05000000000000000000" pitchFamily="2" charset="2"/>
              </a:rPr>
              <a:t>De leerkracht als coach</a:t>
            </a:r>
          </a:p>
          <a:p>
            <a:pPr marL="1257190" lvl="2" indent="-342900">
              <a:buFont typeface="Arial" panose="020B0604020202020204" pitchFamily="34" charset="0"/>
              <a:buChar char="•"/>
              <a:defRPr/>
            </a:pPr>
            <a:r>
              <a:rPr lang="nl-NL" sz="2400" dirty="0" smtClean="0"/>
              <a:t>Kennis</a:t>
            </a:r>
          </a:p>
          <a:p>
            <a:pPr marL="1257190" lvl="2" indent="-342900">
              <a:buFont typeface="Arial" panose="020B0604020202020204" pitchFamily="34" charset="0"/>
              <a:buChar char="•"/>
              <a:defRPr/>
            </a:pPr>
            <a:r>
              <a:rPr lang="nl-NL" sz="2400" dirty="0" smtClean="0"/>
              <a:t>21ste-eeuwse </a:t>
            </a:r>
            <a:r>
              <a:rPr lang="nl-NL" sz="2400" dirty="0"/>
              <a:t>vaardigheden </a:t>
            </a:r>
            <a:endParaRPr lang="nl-NL" sz="2400" dirty="0" smtClean="0"/>
          </a:p>
          <a:p>
            <a:pPr marL="1257190" lvl="2" indent="-342900">
              <a:buFont typeface="Arial" panose="020B0604020202020204" pitchFamily="34" charset="0"/>
              <a:buChar char="•"/>
              <a:defRPr/>
            </a:pPr>
            <a:r>
              <a:rPr lang="nl-NL" sz="2400" dirty="0"/>
              <a:t>B</a:t>
            </a:r>
            <a:r>
              <a:rPr lang="nl-NL" sz="2400" dirty="0" smtClean="0"/>
              <a:t>urgerschapscompetenties</a:t>
            </a:r>
            <a:endParaRPr lang="nl-NL" altLang="nl-BE" sz="2400" dirty="0">
              <a:sym typeface="Wingdings" panose="05000000000000000000" pitchFamily="2" charset="2"/>
            </a:endParaRPr>
          </a:p>
          <a:p>
            <a:pPr marL="0" lvl="1" indent="-457200">
              <a:buFont typeface="+mj-lt"/>
              <a:buAutoNum type="arabicPeriod"/>
              <a:defRPr/>
            </a:pPr>
            <a:endParaRPr lang="nl-NL" altLang="nl-BE" sz="2400" dirty="0">
              <a:cs typeface="Calibri" pitchFamily="34" charset="0"/>
              <a:sym typeface="Wingdings" panose="05000000000000000000" pitchFamily="2" charset="2"/>
            </a:endParaRPr>
          </a:p>
        </p:txBody>
      </p:sp>
      <p:grpSp>
        <p:nvGrpSpPr>
          <p:cNvPr id="3" name="Groep 45"/>
          <p:cNvGrpSpPr>
            <a:grpSpLocks/>
          </p:cNvGrpSpPr>
          <p:nvPr/>
        </p:nvGrpSpPr>
        <p:grpSpPr bwMode="auto">
          <a:xfrm>
            <a:off x="-662" y="310684"/>
            <a:ext cx="4483425" cy="1957516"/>
            <a:chOff x="0" y="444500"/>
            <a:chExt cx="4483100" cy="1957388"/>
          </a:xfrm>
        </p:grpSpPr>
        <p:pic>
          <p:nvPicPr>
            <p:cNvPr id="9226" name="Picture 10" descr="logo_talentenschool_CMYK (1)"/>
            <p:cNvPicPr>
              <a:picLocks noChangeAspect="1" noChangeArrowheads="1"/>
            </p:cNvPicPr>
            <p:nvPr/>
          </p:nvPicPr>
          <p:blipFill>
            <a:blip r:embed="rId3" cstate="print"/>
            <a:srcRect/>
            <a:stretch>
              <a:fillRect/>
            </a:stretch>
          </p:blipFill>
          <p:spPr bwMode="auto">
            <a:xfrm>
              <a:off x="1371600" y="444500"/>
              <a:ext cx="3111500" cy="1117600"/>
            </a:xfrm>
            <a:prstGeom prst="rect">
              <a:avLst/>
            </a:prstGeom>
            <a:noFill/>
            <a:ln w="9525">
              <a:noFill/>
              <a:miter lim="800000"/>
              <a:headEnd/>
              <a:tailEnd/>
            </a:ln>
          </p:spPr>
        </p:pic>
        <p:grpSp>
          <p:nvGrpSpPr>
            <p:cNvPr id="4" name="Group 11"/>
            <p:cNvGrpSpPr>
              <a:grpSpLocks/>
            </p:cNvGrpSpPr>
            <p:nvPr/>
          </p:nvGrpSpPr>
          <p:grpSpPr bwMode="auto">
            <a:xfrm>
              <a:off x="0" y="1816100"/>
              <a:ext cx="1371600" cy="1588"/>
              <a:chOff x="0" y="304"/>
              <a:chExt cx="2161" cy="2"/>
            </a:xfrm>
          </p:grpSpPr>
          <p:sp>
            <p:nvSpPr>
              <p:cNvPr id="9234" name="Freeform 12"/>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009FE3"/>
                </a:solidFill>
                <a:round/>
                <a:headEnd/>
                <a:tailEnd/>
              </a:ln>
            </p:spPr>
            <p:txBody>
              <a:bodyPr/>
              <a:lstStyle/>
              <a:p>
                <a:endParaRPr lang="nl-BE"/>
              </a:p>
            </p:txBody>
          </p:sp>
        </p:grpSp>
        <p:grpSp>
          <p:nvGrpSpPr>
            <p:cNvPr id="5" name="Group 13"/>
            <p:cNvGrpSpPr>
              <a:grpSpLocks/>
            </p:cNvGrpSpPr>
            <p:nvPr/>
          </p:nvGrpSpPr>
          <p:grpSpPr bwMode="auto">
            <a:xfrm>
              <a:off x="0" y="2028826"/>
              <a:ext cx="1371600" cy="1587"/>
              <a:chOff x="0" y="365"/>
              <a:chExt cx="2161" cy="2"/>
            </a:xfrm>
          </p:grpSpPr>
          <p:sp>
            <p:nvSpPr>
              <p:cNvPr id="9233" name="Freeform 14"/>
              <p:cNvSpPr>
                <a:spLocks/>
              </p:cNvSpPr>
              <p:nvPr/>
            </p:nvSpPr>
            <p:spPr bwMode="auto">
              <a:xfrm>
                <a:off x="0" y="365"/>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F39200"/>
                </a:solidFill>
                <a:round/>
                <a:headEnd/>
                <a:tailEnd/>
              </a:ln>
            </p:spPr>
            <p:txBody>
              <a:bodyPr/>
              <a:lstStyle/>
              <a:p>
                <a:endParaRPr lang="nl-BE"/>
              </a:p>
            </p:txBody>
          </p:sp>
        </p:grpSp>
        <p:grpSp>
          <p:nvGrpSpPr>
            <p:cNvPr id="6" name="Group 15"/>
            <p:cNvGrpSpPr>
              <a:grpSpLocks/>
            </p:cNvGrpSpPr>
            <p:nvPr/>
          </p:nvGrpSpPr>
          <p:grpSpPr bwMode="auto">
            <a:xfrm>
              <a:off x="0" y="2400300"/>
              <a:ext cx="1371600" cy="1588"/>
              <a:chOff x="0" y="917"/>
              <a:chExt cx="2161" cy="2"/>
            </a:xfrm>
          </p:grpSpPr>
          <p:sp>
            <p:nvSpPr>
              <p:cNvPr id="9232" name="Freeform 16"/>
              <p:cNvSpPr>
                <a:spLocks/>
              </p:cNvSpPr>
              <p:nvPr/>
            </p:nvSpPr>
            <p:spPr bwMode="auto">
              <a:xfrm>
                <a:off x="0" y="917"/>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95C11F"/>
                </a:solidFill>
                <a:round/>
                <a:headEnd/>
                <a:tailEnd/>
              </a:ln>
            </p:spPr>
            <p:txBody>
              <a:bodyPr/>
              <a:lstStyle/>
              <a:p>
                <a:endParaRPr lang="nl-BE"/>
              </a:p>
            </p:txBody>
          </p:sp>
        </p:grpSp>
        <p:grpSp>
          <p:nvGrpSpPr>
            <p:cNvPr id="7" name="Group 17"/>
            <p:cNvGrpSpPr>
              <a:grpSpLocks/>
            </p:cNvGrpSpPr>
            <p:nvPr/>
          </p:nvGrpSpPr>
          <p:grpSpPr bwMode="auto">
            <a:xfrm>
              <a:off x="0" y="1714500"/>
              <a:ext cx="1371600" cy="1588"/>
              <a:chOff x="0" y="304"/>
              <a:chExt cx="2161" cy="2"/>
            </a:xfrm>
          </p:grpSpPr>
          <p:sp>
            <p:nvSpPr>
              <p:cNvPr id="9231" name="Freeform 18"/>
              <p:cNvSpPr>
                <a:spLocks/>
              </p:cNvSpPr>
              <p:nvPr/>
            </p:nvSpPr>
            <p:spPr bwMode="auto">
              <a:xfrm>
                <a:off x="0" y="304"/>
                <a:ext cx="2161" cy="2"/>
              </a:xfrm>
              <a:custGeom>
                <a:avLst/>
                <a:gdLst>
                  <a:gd name="T0" fmla="*/ 0 w 2161"/>
                  <a:gd name="T1" fmla="*/ 0 h 2"/>
                  <a:gd name="T2" fmla="*/ 2160 w 2161"/>
                  <a:gd name="T3" fmla="*/ 0 h 2"/>
                  <a:gd name="T4" fmla="*/ 0 60000 65536"/>
                  <a:gd name="T5" fmla="*/ 0 60000 65536"/>
                  <a:gd name="T6" fmla="*/ 0 w 2161"/>
                  <a:gd name="T7" fmla="*/ 0 h 2"/>
                  <a:gd name="T8" fmla="*/ 2161 w 2161"/>
                  <a:gd name="T9" fmla="*/ 2 h 2"/>
                </a:gdLst>
                <a:ahLst/>
                <a:cxnLst>
                  <a:cxn ang="T4">
                    <a:pos x="T0" y="T1"/>
                  </a:cxn>
                  <a:cxn ang="T5">
                    <a:pos x="T2" y="T3"/>
                  </a:cxn>
                </a:cxnLst>
                <a:rect l="T6" t="T7" r="T8" b="T9"/>
                <a:pathLst>
                  <a:path w="2161" h="2">
                    <a:moveTo>
                      <a:pt x="0" y="0"/>
                    </a:moveTo>
                    <a:lnTo>
                      <a:pt x="2160" y="0"/>
                    </a:lnTo>
                  </a:path>
                </a:pathLst>
              </a:custGeom>
              <a:noFill/>
              <a:ln w="38100">
                <a:solidFill>
                  <a:srgbClr val="EC008C"/>
                </a:solidFill>
                <a:round/>
                <a:headEnd/>
                <a:tailEnd/>
              </a:ln>
            </p:spPr>
            <p:txBody>
              <a:bodyPr/>
              <a:lstStyle/>
              <a:p>
                <a:endParaRPr lang="nl-BE"/>
              </a:p>
            </p:txBody>
          </p:sp>
        </p:grpSp>
      </p:grpSp>
      <p:sp>
        <p:nvSpPr>
          <p:cNvPr id="17" name="Text Box 20"/>
          <p:cNvSpPr txBox="1">
            <a:spLocks noChangeArrowheads="1"/>
          </p:cNvSpPr>
          <p:nvPr/>
        </p:nvSpPr>
        <p:spPr bwMode="auto">
          <a:xfrm>
            <a:off x="-15875" y="6011784"/>
            <a:ext cx="9159875" cy="846216"/>
          </a:xfrm>
          <a:prstGeom prst="rect">
            <a:avLst/>
          </a:prstGeom>
          <a:solidFill>
            <a:srgbClr val="EC008C"/>
          </a:solidFill>
          <a:ln w="9525">
            <a:solidFill>
              <a:srgbClr val="EC008C"/>
            </a:solidFill>
            <a:miter lim="800000"/>
            <a:headEnd/>
            <a:tailEnd/>
          </a:ln>
        </p:spPr>
        <p:txBody>
          <a:bodyPr rIns="378000" anchor="ctr"/>
          <a:lstStyle/>
          <a:p>
            <a:pPr algn="ctr" eaLnBrk="0" hangingPunct="0">
              <a:spcAft>
                <a:spcPts val="1000"/>
              </a:spcAft>
            </a:pPr>
            <a:r>
              <a:rPr lang="nl-NL" sz="3600" dirty="0">
                <a:solidFill>
                  <a:srgbClr val="FFFFFF"/>
                </a:solidFill>
                <a:latin typeface="Cocon" pitchFamily="2" charset="0"/>
              </a:rPr>
              <a:t>                           talentenschoolturnhout.be</a:t>
            </a:r>
            <a:endParaRPr lang="nl-BE" dirty="0"/>
          </a:p>
        </p:txBody>
      </p:sp>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3339231"/>
            <a:ext cx="3763382" cy="2508921"/>
          </a:xfrm>
          <a:prstGeom prst="rect">
            <a:avLst/>
          </a:prstGeom>
        </p:spPr>
      </p:pic>
    </p:spTree>
    <p:extLst>
      <p:ext uri="{BB962C8B-B14F-4D97-AF65-F5344CB8AC3E}">
        <p14:creationId xmlns:p14="http://schemas.microsoft.com/office/powerpoint/2010/main" val="91591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11216</TotalTime>
  <Words>825</Words>
  <Application>Microsoft Office PowerPoint</Application>
  <PresentationFormat>Diavoorstelling (4:3)</PresentationFormat>
  <Paragraphs>192</Paragraphs>
  <Slides>19</Slides>
  <Notes>19</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19</vt:i4>
      </vt:variant>
    </vt:vector>
  </HeadingPairs>
  <TitlesOfParts>
    <vt:vector size="29" baseType="lpstr">
      <vt:lpstr>Cocon</vt:lpstr>
      <vt:lpstr>Bliss 2 Regular</vt:lpstr>
      <vt:lpstr>Calibri</vt:lpstr>
      <vt:lpstr>Times New Roman</vt:lpstr>
      <vt:lpstr>Bliss2-ExtraBold</vt:lpstr>
      <vt:lpstr>Comic Sans MS</vt:lpstr>
      <vt:lpstr>Arial</vt:lpstr>
      <vt:lpstr>Stencil</vt:lpstr>
      <vt:lpstr>Wingdings</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Leerling</dc:creator>
  <cp:lastModifiedBy>gebruiker</cp:lastModifiedBy>
  <cp:revision>1071</cp:revision>
  <cp:lastPrinted>2020-02-13T08:25:47Z</cp:lastPrinted>
  <dcterms:created xsi:type="dcterms:W3CDTF">2011-02-13T14:20:44Z</dcterms:created>
  <dcterms:modified xsi:type="dcterms:W3CDTF">2020-02-16T14:10:07Z</dcterms:modified>
</cp:coreProperties>
</file>