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  <p:sldId id="276" r:id="rId6"/>
    <p:sldId id="293" r:id="rId7"/>
    <p:sldId id="286" r:id="rId8"/>
    <p:sldId id="287" r:id="rId9"/>
    <p:sldId id="281" r:id="rId10"/>
    <p:sldId id="288" r:id="rId11"/>
    <p:sldId id="260" r:id="rId12"/>
    <p:sldId id="289" r:id="rId13"/>
    <p:sldId id="270" r:id="rId14"/>
    <p:sldId id="291" r:id="rId15"/>
    <p:sldId id="279" r:id="rId16"/>
    <p:sldId id="265" r:id="rId17"/>
    <p:sldId id="294" r:id="rId18"/>
    <p:sldId id="282" r:id="rId19"/>
    <p:sldId id="262" r:id="rId20"/>
    <p:sldId id="272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9"/>
    <a:srgbClr val="03A1A4"/>
    <a:srgbClr val="EF3078"/>
    <a:srgbClr val="D9D9D9"/>
    <a:srgbClr val="3B5998"/>
    <a:srgbClr val="EE9524"/>
    <a:srgbClr val="26A6D1"/>
    <a:srgbClr val="D42428"/>
    <a:srgbClr val="E6E6E6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2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B03F-EB71-410D-A9C3-2D2AC60C8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7EC6C-FF8E-4AAE-B6E8-226BD551F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6717-B0C0-44C1-A7AA-8C117B3E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E5E5D-80C9-46B8-B697-9A54A575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041BB-7A72-43E2-9893-1FF9F369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8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CB62-DE42-49E8-BA74-67778CC9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D53F0-4002-468C-A76A-D5B2444BF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49F17-23EF-4437-9DAC-2E8D15EF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3A19B-6D9A-433C-B5EF-B8E2C792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71ADC-190F-451D-9E92-EC6F2D55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2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51EC9-B24C-4BC9-82E4-0B3B7C3CE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198D9-BA81-4EAE-AFB9-D4959FA4F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E91E6-EDA5-4866-AE21-838EE23C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1A2FF-A882-4128-94DB-655A820A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BF748-DD2E-44B3-8F36-441D6726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3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5551-51AF-4DDB-B83F-67EF2048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FF0E7-6F29-41A1-9A79-467FE0B86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19DA6-7E4C-4D81-87A3-3E9AB00D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352FA-B019-45A0-B5B3-429DA0C7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ABD4C-CCFF-4EA8-B0D9-78E1EE44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5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797-CD77-463D-B20B-E31409F4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3734E-B29A-41DF-966C-F6F9807EC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AC8D4-16DF-418A-B561-315CFB7D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D482F-CD8A-417A-9180-C3CB13EB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8BC6B-2238-4F42-8A20-2BBF6D86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1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E1D6-8F5E-4D5E-8590-DDF4F314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D5BF-F646-45A0-9D45-839B57ECD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CB740-2940-49DF-A4ED-1A3FCD551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05D94-BE73-455C-9FC9-0E9D9466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971C2-0268-4127-8441-E825F0BC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998E0-5F09-4DB4-8AF6-93C7334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7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42A6-5CDE-4103-878C-3FD05FD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B54EB-FD62-4AD1-A7BA-94BF3A00A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7967F-F563-4822-B8C7-F9531DF5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9A81E-D741-4C20-AF41-834F0764E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E94A0-45ED-473B-A985-354EA7DDF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646A99-4B06-40C6-BC1F-6DCF5051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149601-28C7-46D3-98E9-C01731F3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211C91-D0F4-43AB-A65B-B3A4A6CC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4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DC96D-9259-4193-AA29-9C555513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99C55-D785-4815-844F-10552A8B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A0546-62B4-4A71-945D-0CDDF00B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1FA51-7F1E-4675-A594-ED6AE654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5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64601B-CDAA-417C-896A-3EBBF835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1B993-D7C5-4B2F-978A-53C1EAAC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B1606-B9AC-4E4C-BDB5-EFB17BF6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16A5-B55C-4E0A-8E80-86F8981F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B415D-BD3B-4BF1-8702-ACB73F73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1B6E5-8961-47C3-82F6-84F820986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15EFA-9CDB-407E-A02C-55936102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83BD7-A3AB-4146-B913-49E0021E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EE8AB-4161-4B83-B736-16A17329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2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0B64-16D0-4DD1-B453-AF666554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15406-DEC9-4387-8D9E-76AD25AAB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FE20B-13AB-4D94-A3C2-7925ACFD0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D83F7-4D58-48EE-854B-BBCAA067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9F3C9-528D-4723-9868-C8EC2755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1BBCA-FD3A-4E60-8E98-F1C2B619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9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0809AC-7EC4-49E0-990C-A6C64F4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B1242-C231-4EEF-BCE9-DA025AF0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5FF5F-AE2C-4B42-B0CC-0596B671F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115F-65E7-4948-BBBD-A84F05213A8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D5724-EF5C-4A01-9DE7-01578DB37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064B1-DC35-4C35-A879-FEE290790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DDA6-1DBC-4F4A-8EE5-258398DC1D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1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VO2fzIo-r0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J5Er6hpWi8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456543" y="131812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Tech-</a:t>
            </a:r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mavo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A81CDB-32D0-44DE-8C97-ED9715A26794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1D10B2-1E82-41AB-86A1-B072302828F6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B7722A-3558-43A6-B164-DF6A02A376BF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E304DF-F7E1-42ED-9E9B-4CE7C44D9B1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54F95C-E83F-4F9D-8AD7-617D43243D9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EAC4EE-D672-4D5A-8655-7DB7D57CBE0E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82A5AAB-A3CF-4918-97C8-8B57985F7526}"/>
              </a:ext>
            </a:extLst>
          </p:cNvPr>
          <p:cNvSpPr txBox="1"/>
          <p:nvPr/>
        </p:nvSpPr>
        <p:spPr>
          <a:xfrm>
            <a:off x="2456543" y="1454697"/>
            <a:ext cx="72789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Tw Cen MT" panose="020B0602020104020603" pitchFamily="34" charset="0"/>
              </a:rPr>
              <a:t>Welkom </a:t>
            </a:r>
            <a:r>
              <a:rPr lang="en-US" sz="4800" dirty="0" err="1">
                <a:solidFill>
                  <a:schemeClr val="accent2"/>
                </a:solidFill>
                <a:latin typeface="Tw Cen MT" panose="020B0602020104020603" pitchFamily="34" charset="0"/>
              </a:rPr>
              <a:t>bij</a:t>
            </a:r>
            <a:r>
              <a:rPr lang="en-US" sz="4800" dirty="0">
                <a:solidFill>
                  <a:schemeClr val="accent2"/>
                </a:solidFill>
                <a:latin typeface="Tw Cen MT" panose="020B0602020104020603" pitchFamily="34" charset="0"/>
              </a:rPr>
              <a:t> de Tech-</a:t>
            </a:r>
            <a:r>
              <a:rPr lang="en-US" sz="4800" dirty="0" err="1">
                <a:solidFill>
                  <a:schemeClr val="accent2"/>
                </a:solidFill>
                <a:latin typeface="Tw Cen MT" panose="020B0602020104020603" pitchFamily="34" charset="0"/>
              </a:rPr>
              <a:t>mavo</a:t>
            </a:r>
            <a:r>
              <a:rPr lang="en-US" sz="4800" dirty="0">
                <a:solidFill>
                  <a:schemeClr val="accent2"/>
                </a:solidFill>
                <a:latin typeface="Tw Cen MT" panose="020B0602020104020603" pitchFamily="34" charset="0"/>
              </a:rPr>
              <a:t>!</a:t>
            </a:r>
          </a:p>
          <a:p>
            <a:pPr algn="ct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Wat wilt u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weten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?</a:t>
            </a:r>
          </a:p>
          <a:p>
            <a:pPr algn="ct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Pak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een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stift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en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schrijf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uw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vraag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op!</a:t>
            </a:r>
          </a:p>
        </p:txBody>
      </p:sp>
    </p:spTree>
    <p:extLst>
      <p:ext uri="{BB962C8B-B14F-4D97-AF65-F5344CB8AC3E}">
        <p14:creationId xmlns:p14="http://schemas.microsoft.com/office/powerpoint/2010/main" val="130616514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456543" y="131812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Techniek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leerjaar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1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884BCA-1978-49CC-8588-5399D7CABDE7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01A590-ABA9-4BD2-BD64-376A4C22779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E53B434-A2A6-4C16-99DD-292CE4FD62C4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E5BC96-17A2-4BD5-BA51-10270687E851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06ACCC-548D-4873-BD3B-AD3CA2C095B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CBDE4C1-DAF9-476F-B807-27BE954F6C8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BF5B7B4-845C-44D3-BFB2-349033654D72}"/>
              </a:ext>
            </a:extLst>
          </p:cNvPr>
          <p:cNvGrpSpPr/>
          <p:nvPr/>
        </p:nvGrpSpPr>
        <p:grpSpPr>
          <a:xfrm>
            <a:off x="2577653" y="2717492"/>
            <a:ext cx="2336374" cy="2176997"/>
            <a:chOff x="-221349" y="1593091"/>
            <a:chExt cx="8252103" cy="515991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D16315-FEAF-46FC-9675-CB642BB1A557}"/>
                </a:ext>
              </a:extLst>
            </p:cNvPr>
            <p:cNvSpPr/>
            <p:nvPr/>
          </p:nvSpPr>
          <p:spPr>
            <a:xfrm>
              <a:off x="-82371" y="1593091"/>
              <a:ext cx="8113125" cy="5159919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2E8BCD-C04C-4D02-BF30-D147FB439819}"/>
                </a:ext>
              </a:extLst>
            </p:cNvPr>
            <p:cNvSpPr txBox="1"/>
            <p:nvPr/>
          </p:nvSpPr>
          <p:spPr>
            <a:xfrm>
              <a:off x="-221349" y="3053440"/>
              <a:ext cx="8182176" cy="97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Technische</a:t>
              </a:r>
              <a:r>
                <a:rPr lang="en-US" sz="2800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lesuren</a:t>
              </a:r>
              <a:endParaRPr lang="en-US" sz="2800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CC510C9-281D-45CD-8907-71C6C646CF97}"/>
              </a:ext>
            </a:extLst>
          </p:cNvPr>
          <p:cNvGrpSpPr/>
          <p:nvPr/>
        </p:nvGrpSpPr>
        <p:grpSpPr>
          <a:xfrm>
            <a:off x="4950976" y="1248460"/>
            <a:ext cx="2543563" cy="2567360"/>
            <a:chOff x="1733971" y="1629656"/>
            <a:chExt cx="2133820" cy="213382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3CE9B52-F8C0-4C0F-A36C-A519F49591BD}"/>
                </a:ext>
              </a:extLst>
            </p:cNvPr>
            <p:cNvSpPr/>
            <p:nvPr/>
          </p:nvSpPr>
          <p:spPr>
            <a:xfrm>
              <a:off x="1733971" y="1629656"/>
              <a:ext cx="2133820" cy="213382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4A6141-42CC-4107-99BF-4373E4A590AF}"/>
                </a:ext>
              </a:extLst>
            </p:cNvPr>
            <p:cNvSpPr txBox="1"/>
            <p:nvPr/>
          </p:nvSpPr>
          <p:spPr>
            <a:xfrm>
              <a:off x="1829182" y="2054810"/>
              <a:ext cx="1943398" cy="1304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Techniek</a:t>
              </a:r>
              <a:r>
                <a:rPr lang="en-US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 &amp; </a:t>
              </a:r>
              <a:r>
                <a:rPr lang="en-US" sz="32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Technologie</a:t>
              </a:r>
              <a:endParaRPr lang="en-US" sz="32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(4)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E2F234-7399-4F08-997B-76646A4772C2}"/>
              </a:ext>
            </a:extLst>
          </p:cNvPr>
          <p:cNvGrpSpPr/>
          <p:nvPr/>
        </p:nvGrpSpPr>
        <p:grpSpPr>
          <a:xfrm>
            <a:off x="4805557" y="3997671"/>
            <a:ext cx="2771269" cy="2772231"/>
            <a:chOff x="1845036" y="4223602"/>
            <a:chExt cx="2133820" cy="213382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10E513B-A9B7-4228-9391-28CE821FB658}"/>
                </a:ext>
              </a:extLst>
            </p:cNvPr>
            <p:cNvSpPr/>
            <p:nvPr/>
          </p:nvSpPr>
          <p:spPr>
            <a:xfrm>
              <a:off x="1845036" y="4223602"/>
              <a:ext cx="2133820" cy="213382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79A66B0-42FC-4535-9518-E6319730B5CC}"/>
                </a:ext>
              </a:extLst>
            </p:cNvPr>
            <p:cNvSpPr txBox="1"/>
            <p:nvPr/>
          </p:nvSpPr>
          <p:spPr>
            <a:xfrm>
              <a:off x="1928666" y="4675386"/>
              <a:ext cx="2050190" cy="1208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Techniek</a:t>
              </a:r>
              <a:r>
                <a:rPr lang="en-US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 &amp; </a:t>
              </a:r>
              <a:r>
                <a:rPr lang="en-US" sz="32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Vakmanschap</a:t>
              </a:r>
              <a:endParaRPr lang="en-US" sz="32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(2)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5E23A45-0798-4770-821D-672E4AE16918}"/>
              </a:ext>
            </a:extLst>
          </p:cNvPr>
          <p:cNvSpPr txBox="1"/>
          <p:nvPr/>
        </p:nvSpPr>
        <p:spPr>
          <a:xfrm>
            <a:off x="9545310" y="1800203"/>
            <a:ext cx="176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Tw Cen MT" panose="020B0602020104020603" pitchFamily="34" charset="0"/>
              </a:rPr>
              <a:t>Gastlessen</a:t>
            </a:r>
            <a:endParaRPr lang="en-US" sz="2400" b="1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FCE95A-F863-4CD1-8199-35E399BCEE43}"/>
              </a:ext>
            </a:extLst>
          </p:cNvPr>
          <p:cNvSpPr txBox="1"/>
          <p:nvPr/>
        </p:nvSpPr>
        <p:spPr>
          <a:xfrm>
            <a:off x="9574202" y="3316118"/>
            <a:ext cx="239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Tw Cen MT" panose="020B0602020104020603" pitchFamily="34" charset="0"/>
              </a:rPr>
              <a:t>Bedrijfsbezoeken</a:t>
            </a:r>
            <a:endParaRPr lang="en-US" sz="2400" b="1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66A8CA-19F4-4F4A-935B-4004FECE0B0A}"/>
              </a:ext>
            </a:extLst>
          </p:cNvPr>
          <p:cNvSpPr txBox="1"/>
          <p:nvPr/>
        </p:nvSpPr>
        <p:spPr>
          <a:xfrm>
            <a:off x="9735458" y="4832033"/>
            <a:ext cx="176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Tw Cen MT" panose="020B0602020104020603" pitchFamily="34" charset="0"/>
              </a:rPr>
              <a:t>Presenteren</a:t>
            </a:r>
            <a:endParaRPr lang="en-US" sz="2400" b="1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96C400D-FFFF-40A8-AEE6-E48A7481F5E8}"/>
              </a:ext>
            </a:extLst>
          </p:cNvPr>
          <p:cNvGrpSpPr/>
          <p:nvPr/>
        </p:nvGrpSpPr>
        <p:grpSpPr>
          <a:xfrm>
            <a:off x="8378887" y="1519704"/>
            <a:ext cx="1146212" cy="1146212"/>
            <a:chOff x="7932233" y="4986332"/>
            <a:chExt cx="1146212" cy="114621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2A495FC-D38D-410F-A2B3-A43850304062}"/>
                </a:ext>
              </a:extLst>
            </p:cNvPr>
            <p:cNvSpPr/>
            <p:nvPr/>
          </p:nvSpPr>
          <p:spPr>
            <a:xfrm>
              <a:off x="7932233" y="4986332"/>
              <a:ext cx="1146212" cy="1146212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392A11-74EE-4801-BBE5-B2F42D833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476" y="5206278"/>
              <a:ext cx="706320" cy="706320"/>
            </a:xfrm>
            <a:prstGeom prst="rect">
              <a:avLst/>
            </a:prstGeom>
          </p:spPr>
        </p:pic>
      </p:grpSp>
      <p:grpSp>
        <p:nvGrpSpPr>
          <p:cNvPr id="50" name="Group 63">
            <a:extLst>
              <a:ext uri="{FF2B5EF4-FFF2-40B4-BE49-F238E27FC236}">
                <a16:creationId xmlns:a16="http://schemas.microsoft.com/office/drawing/2014/main" id="{06794617-C517-D749-AEC0-67D62D73D7CB}"/>
              </a:ext>
            </a:extLst>
          </p:cNvPr>
          <p:cNvGrpSpPr/>
          <p:nvPr/>
        </p:nvGrpSpPr>
        <p:grpSpPr>
          <a:xfrm>
            <a:off x="8399098" y="3088040"/>
            <a:ext cx="1146212" cy="1146212"/>
            <a:chOff x="7932233" y="4986332"/>
            <a:chExt cx="1146212" cy="1146212"/>
          </a:xfrm>
        </p:grpSpPr>
        <p:sp>
          <p:nvSpPr>
            <p:cNvPr id="52" name="Oval 20">
              <a:extLst>
                <a:ext uri="{FF2B5EF4-FFF2-40B4-BE49-F238E27FC236}">
                  <a16:creationId xmlns:a16="http://schemas.microsoft.com/office/drawing/2014/main" id="{D7A8D298-E7D4-B944-9690-42EBEEEA27C1}"/>
                </a:ext>
              </a:extLst>
            </p:cNvPr>
            <p:cNvSpPr/>
            <p:nvPr/>
          </p:nvSpPr>
          <p:spPr>
            <a:xfrm>
              <a:off x="7932233" y="4986332"/>
              <a:ext cx="1146212" cy="1146212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6">
              <a:extLst>
                <a:ext uri="{FF2B5EF4-FFF2-40B4-BE49-F238E27FC236}">
                  <a16:creationId xmlns:a16="http://schemas.microsoft.com/office/drawing/2014/main" id="{CA08620D-2EBA-E543-AE67-080BC3A8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476" y="5206278"/>
              <a:ext cx="706320" cy="706320"/>
            </a:xfrm>
            <a:prstGeom prst="rect">
              <a:avLst/>
            </a:prstGeom>
          </p:spPr>
        </p:pic>
      </p:grpSp>
      <p:grpSp>
        <p:nvGrpSpPr>
          <p:cNvPr id="55" name="Group 63">
            <a:extLst>
              <a:ext uri="{FF2B5EF4-FFF2-40B4-BE49-F238E27FC236}">
                <a16:creationId xmlns:a16="http://schemas.microsoft.com/office/drawing/2014/main" id="{2D92E69B-ECBB-2148-AD36-0A66791A6F9B}"/>
              </a:ext>
            </a:extLst>
          </p:cNvPr>
          <p:cNvGrpSpPr/>
          <p:nvPr/>
        </p:nvGrpSpPr>
        <p:grpSpPr>
          <a:xfrm>
            <a:off x="8399098" y="4641130"/>
            <a:ext cx="1146212" cy="1146212"/>
            <a:chOff x="7932233" y="4986332"/>
            <a:chExt cx="1146212" cy="1146212"/>
          </a:xfrm>
        </p:grpSpPr>
        <p:sp>
          <p:nvSpPr>
            <p:cNvPr id="56" name="Oval 20">
              <a:extLst>
                <a:ext uri="{FF2B5EF4-FFF2-40B4-BE49-F238E27FC236}">
                  <a16:creationId xmlns:a16="http://schemas.microsoft.com/office/drawing/2014/main" id="{C6A62504-775D-EE47-8671-3757FDE9914C}"/>
                </a:ext>
              </a:extLst>
            </p:cNvPr>
            <p:cNvSpPr/>
            <p:nvPr/>
          </p:nvSpPr>
          <p:spPr>
            <a:xfrm>
              <a:off x="7932233" y="4986332"/>
              <a:ext cx="1146212" cy="1146212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56">
              <a:extLst>
                <a:ext uri="{FF2B5EF4-FFF2-40B4-BE49-F238E27FC236}">
                  <a16:creationId xmlns:a16="http://schemas.microsoft.com/office/drawing/2014/main" id="{EEFE4937-8409-E245-B4DE-A63614560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476" y="5206278"/>
              <a:ext cx="706320" cy="706320"/>
            </a:xfrm>
            <a:prstGeom prst="rect">
              <a:avLst/>
            </a:prstGeom>
          </p:spPr>
        </p:pic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7FB936E5-1252-F840-9B1A-CB160CF83F22}"/>
              </a:ext>
            </a:extLst>
          </p:cNvPr>
          <p:cNvGrpSpPr/>
          <p:nvPr/>
        </p:nvGrpSpPr>
        <p:grpSpPr>
          <a:xfrm>
            <a:off x="-104041" y="4055635"/>
            <a:ext cx="3600418" cy="2535650"/>
            <a:chOff x="81404" y="3320011"/>
            <a:chExt cx="1943398" cy="1361736"/>
          </a:xfrm>
        </p:grpSpPr>
        <p:sp>
          <p:nvSpPr>
            <p:cNvPr id="70" name="Oval 37">
              <a:extLst>
                <a:ext uri="{FF2B5EF4-FFF2-40B4-BE49-F238E27FC236}">
                  <a16:creationId xmlns:a16="http://schemas.microsoft.com/office/drawing/2014/main" id="{B279CD31-4C2E-2E48-9406-B2A53EB5D0AB}"/>
                </a:ext>
              </a:extLst>
            </p:cNvPr>
            <p:cNvSpPr/>
            <p:nvPr/>
          </p:nvSpPr>
          <p:spPr>
            <a:xfrm>
              <a:off x="372235" y="3320011"/>
              <a:ext cx="1361736" cy="1361736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39">
              <a:extLst>
                <a:ext uri="{FF2B5EF4-FFF2-40B4-BE49-F238E27FC236}">
                  <a16:creationId xmlns:a16="http://schemas.microsoft.com/office/drawing/2014/main" id="{1597AC1C-7B49-9046-9C38-025F3A661BBF}"/>
                </a:ext>
              </a:extLst>
            </p:cNvPr>
            <p:cNvSpPr txBox="1"/>
            <p:nvPr/>
          </p:nvSpPr>
          <p:spPr>
            <a:xfrm>
              <a:off x="81404" y="3524858"/>
              <a:ext cx="1943398" cy="85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Robotica</a:t>
              </a:r>
              <a:endParaRPr lang="en-US" sz="32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(1)</a:t>
              </a:r>
            </a:p>
            <a:p>
              <a:pPr algn="ctr"/>
              <a:r>
                <a:rPr lang="en-US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(</a:t>
              </a:r>
              <a:r>
                <a:rPr lang="en-US" sz="32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keuzevak</a:t>
              </a:r>
              <a:r>
                <a:rPr lang="en-US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)</a:t>
              </a:r>
            </a:p>
          </p:txBody>
        </p:sp>
      </p:grpSp>
      <p:grpSp>
        <p:nvGrpSpPr>
          <p:cNvPr id="75" name="Group 60">
            <a:extLst>
              <a:ext uri="{FF2B5EF4-FFF2-40B4-BE49-F238E27FC236}">
                <a16:creationId xmlns:a16="http://schemas.microsoft.com/office/drawing/2014/main" id="{B58EF35B-34B2-4D49-B293-E80AD9C04B04}"/>
              </a:ext>
            </a:extLst>
          </p:cNvPr>
          <p:cNvGrpSpPr/>
          <p:nvPr/>
        </p:nvGrpSpPr>
        <p:grpSpPr>
          <a:xfrm>
            <a:off x="-353560" y="0"/>
            <a:ext cx="4486695" cy="3177282"/>
            <a:chOff x="81404" y="3095785"/>
            <a:chExt cx="1943398" cy="1361736"/>
          </a:xfrm>
        </p:grpSpPr>
        <p:sp>
          <p:nvSpPr>
            <p:cNvPr id="76" name="Oval 37">
              <a:extLst>
                <a:ext uri="{FF2B5EF4-FFF2-40B4-BE49-F238E27FC236}">
                  <a16:creationId xmlns:a16="http://schemas.microsoft.com/office/drawing/2014/main" id="{B9577CE5-85D7-8C48-B491-23D38E643A42}"/>
                </a:ext>
              </a:extLst>
            </p:cNvPr>
            <p:cNvSpPr/>
            <p:nvPr/>
          </p:nvSpPr>
          <p:spPr>
            <a:xfrm>
              <a:off x="372235" y="3095785"/>
              <a:ext cx="1361736" cy="1361736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39">
              <a:extLst>
                <a:ext uri="{FF2B5EF4-FFF2-40B4-BE49-F238E27FC236}">
                  <a16:creationId xmlns:a16="http://schemas.microsoft.com/office/drawing/2014/main" id="{18DC620A-FDEA-9547-9646-F5B403079CFA}"/>
                </a:ext>
              </a:extLst>
            </p:cNvPr>
            <p:cNvSpPr txBox="1"/>
            <p:nvPr/>
          </p:nvSpPr>
          <p:spPr>
            <a:xfrm>
              <a:off x="81404" y="3355431"/>
              <a:ext cx="1943398" cy="1004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3D </a:t>
              </a:r>
              <a:r>
                <a:rPr lang="en-US" sz="32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Vormgeving</a:t>
              </a:r>
              <a:r>
                <a:rPr lang="en-US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 </a:t>
              </a:r>
            </a:p>
            <a:p>
              <a:pPr algn="ctr"/>
              <a:r>
                <a:rPr lang="en-US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&amp; </a:t>
              </a:r>
              <a:r>
                <a:rPr lang="en-US" sz="32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realisatie</a:t>
              </a:r>
              <a:endParaRPr lang="en-US" sz="32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(2)</a:t>
              </a:r>
            </a:p>
            <a:p>
              <a:pPr algn="ctr"/>
              <a:r>
                <a:rPr lang="en-US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(</a:t>
              </a:r>
              <a:r>
                <a:rPr lang="en-US" sz="32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keuzevak</a:t>
              </a:r>
              <a:r>
                <a:rPr lang="en-US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080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361234" y="171102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Kwaliteit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A81CDB-32D0-44DE-8C97-ED9715A26794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1D10B2-1E82-41AB-86A1-B072302828F6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B7722A-3558-43A6-B164-DF6A02A376BF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E304DF-F7E1-42ED-9E9B-4CE7C44D9B1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54F95C-E83F-4F9D-8AD7-617D43243D9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EAC4EE-D672-4D5A-8655-7DB7D57CBE0E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82A5AAB-A3CF-4918-97C8-8B57985F7526}"/>
              </a:ext>
            </a:extLst>
          </p:cNvPr>
          <p:cNvSpPr txBox="1"/>
          <p:nvPr/>
        </p:nvSpPr>
        <p:spPr>
          <a:xfrm>
            <a:off x="503583" y="1229579"/>
            <a:ext cx="116884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      </a:t>
            </a:r>
            <a:r>
              <a:rPr lang="en-US" sz="2800" u="sng" dirty="0" err="1">
                <a:solidFill>
                  <a:schemeClr val="accent1"/>
                </a:solidFill>
                <a:latin typeface="Tw Cen MT" panose="020B0602020104020603" pitchFamily="34" charset="0"/>
              </a:rPr>
              <a:t>Collega’s</a:t>
            </a:r>
            <a:endParaRPr lang="en-US" sz="2800" u="sng" dirty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Gesprekken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met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technische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vakken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Ontwikkeltijd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bieden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Gesprekken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met AVO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vakken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</a:b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gezamenlijk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04C7E3C1-6F40-D144-B943-9510A3F011CA}"/>
              </a:ext>
            </a:extLst>
          </p:cNvPr>
          <p:cNvSpPr txBox="1"/>
          <p:nvPr/>
        </p:nvSpPr>
        <p:spPr>
          <a:xfrm>
            <a:off x="6501978" y="1322191"/>
            <a:ext cx="116884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      </a:t>
            </a:r>
            <a:r>
              <a:rPr lang="en-US" sz="2800" u="sng" dirty="0" err="1">
                <a:solidFill>
                  <a:schemeClr val="accent1"/>
                </a:solidFill>
                <a:latin typeface="Tw Cen MT" panose="020B0602020104020603" pitchFamily="34" charset="0"/>
              </a:rPr>
              <a:t>Directie</a:t>
            </a:r>
            <a:endParaRPr lang="en-US" sz="2800" u="sng" dirty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Lessentabel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klas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2 t/m 4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Structurele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gesprekken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2DE7F1A5-7995-D74D-8BB9-18744BF47423}"/>
              </a:ext>
            </a:extLst>
          </p:cNvPr>
          <p:cNvSpPr txBox="1"/>
          <p:nvPr/>
        </p:nvSpPr>
        <p:spPr>
          <a:xfrm>
            <a:off x="503583" y="3876736"/>
            <a:ext cx="116884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      </a:t>
            </a:r>
            <a:r>
              <a:rPr lang="en-US" sz="2800" u="sng" dirty="0" err="1">
                <a:solidFill>
                  <a:schemeClr val="accent1"/>
                </a:solidFill>
                <a:latin typeface="Tw Cen MT" panose="020B0602020104020603" pitchFamily="34" charset="0"/>
              </a:rPr>
              <a:t>Ouders</a:t>
            </a:r>
            <a:endParaRPr lang="en-US" sz="2800" u="sng" dirty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Enquête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Klankbord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gesprek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Ouderavond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673559FA-E820-0743-B1CD-B00F337CD29A}"/>
              </a:ext>
            </a:extLst>
          </p:cNvPr>
          <p:cNvSpPr txBox="1"/>
          <p:nvPr/>
        </p:nvSpPr>
        <p:spPr>
          <a:xfrm>
            <a:off x="6501978" y="3947032"/>
            <a:ext cx="116884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      </a:t>
            </a:r>
            <a:r>
              <a:rPr lang="en-US" sz="2800" u="sng" dirty="0" err="1">
                <a:solidFill>
                  <a:schemeClr val="accent1"/>
                </a:solidFill>
                <a:latin typeface="Tw Cen MT" panose="020B0602020104020603" pitchFamily="34" charset="0"/>
              </a:rPr>
              <a:t>Leerlingen</a:t>
            </a:r>
            <a:endParaRPr lang="en-US" sz="2800" u="sng" dirty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Open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gesprek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Evaluatie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na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projecten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Enquête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(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mei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)</a:t>
            </a:r>
          </a:p>
          <a:p>
            <a:pPr algn="ct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851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descr="Tech-mavo open dag">
            <a:hlinkClick r:id="" action="ppaction://media"/>
            <a:extLst>
              <a:ext uri="{FF2B5EF4-FFF2-40B4-BE49-F238E27FC236}">
                <a16:creationId xmlns:a16="http://schemas.microsoft.com/office/drawing/2014/main" id="{3967109C-8A78-C444-B548-ED719F0CC6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A7819E-8CA9-4CED-8726-3FD8CD8AF062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-19781" y="3638298"/>
            <a:ext cx="1983790" cy="696590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8A70E92-F264-47A6-8EB5-E1F743416AC4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2449139" y="3652224"/>
            <a:ext cx="2002392" cy="818322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B1D66C-A675-4E89-AF22-1BE0E407A08D}"/>
              </a:ext>
            </a:extLst>
          </p:cNvPr>
          <p:cNvCxnSpPr>
            <a:cxnSpLocks/>
          </p:cNvCxnSpPr>
          <p:nvPr/>
        </p:nvCxnSpPr>
        <p:spPr>
          <a:xfrm flipV="1">
            <a:off x="4665022" y="3506773"/>
            <a:ext cx="2398436" cy="974385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EAAD18D-A529-426E-944F-052FEF1F7315}"/>
              </a:ext>
            </a:extLst>
          </p:cNvPr>
          <p:cNvCxnSpPr>
            <a:cxnSpLocks/>
          </p:cNvCxnSpPr>
          <p:nvPr/>
        </p:nvCxnSpPr>
        <p:spPr>
          <a:xfrm flipH="1" flipV="1">
            <a:off x="6960870" y="3264262"/>
            <a:ext cx="2413393" cy="1206283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D1B375-3CBB-4F31-BF6F-2530FCADC84D}"/>
              </a:ext>
            </a:extLst>
          </p:cNvPr>
          <p:cNvCxnSpPr>
            <a:cxnSpLocks/>
          </p:cNvCxnSpPr>
          <p:nvPr/>
        </p:nvCxnSpPr>
        <p:spPr>
          <a:xfrm flipH="1">
            <a:off x="10621260" y="3165531"/>
            <a:ext cx="1570741" cy="1250213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456543" y="131812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Leerjaar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2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884BCA-1978-49CC-8588-5399D7CABDE7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01A590-ABA9-4BD2-BD64-376A4C22779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E53B434-A2A6-4C16-99DD-292CE4FD62C4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E5BC96-17A2-4BD5-BA51-10270687E851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06ACCC-548D-4873-BD3B-AD3CA2C095B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CBDE4C1-DAF9-476F-B807-27BE954F6C8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55FC8F4-43EE-43E4-BBBC-49434B3A520A}"/>
              </a:ext>
            </a:extLst>
          </p:cNvPr>
          <p:cNvSpPr/>
          <p:nvPr/>
        </p:nvSpPr>
        <p:spPr>
          <a:xfrm>
            <a:off x="9050589" y="3577914"/>
            <a:ext cx="1793540" cy="1793540"/>
          </a:xfrm>
          <a:prstGeom prst="ellipse">
            <a:avLst/>
          </a:prstGeom>
          <a:solidFill>
            <a:srgbClr val="EF3078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0B305-6275-48E1-8946-A32347CB376F}"/>
              </a:ext>
            </a:extLst>
          </p:cNvPr>
          <p:cNvSpPr txBox="1"/>
          <p:nvPr/>
        </p:nvSpPr>
        <p:spPr>
          <a:xfrm>
            <a:off x="8990960" y="3692469"/>
            <a:ext cx="1912798" cy="1569660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3E3E3"/>
                </a:solidFill>
                <a:latin typeface="Tw Cen MT" panose="020B0602020104020603" pitchFamily="34" charset="0"/>
              </a:rPr>
              <a:t>BWI</a:t>
            </a:r>
          </a:p>
          <a:p>
            <a:pPr algn="ctr"/>
            <a:r>
              <a:rPr lang="en-US" sz="3200" b="1" dirty="0">
                <a:solidFill>
                  <a:srgbClr val="E3E3E3"/>
                </a:solidFill>
                <a:latin typeface="Tw Cen MT" panose="020B0602020104020603" pitchFamily="34" charset="0"/>
              </a:rPr>
              <a:t>MT</a:t>
            </a:r>
          </a:p>
          <a:p>
            <a:pPr algn="ctr"/>
            <a:r>
              <a:rPr lang="en-US" sz="3200" b="1" dirty="0">
                <a:solidFill>
                  <a:srgbClr val="E3E3E3"/>
                </a:solidFill>
                <a:latin typeface="Tw Cen MT" panose="020B0602020104020603" pitchFamily="34" charset="0"/>
              </a:rPr>
              <a:t>PIE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4AD99A-076B-4B78-BBFD-38BC498DCCBC}"/>
              </a:ext>
            </a:extLst>
          </p:cNvPr>
          <p:cNvSpPr/>
          <p:nvPr/>
        </p:nvSpPr>
        <p:spPr>
          <a:xfrm>
            <a:off x="1861421" y="3344058"/>
            <a:ext cx="588480" cy="588480"/>
          </a:xfrm>
          <a:prstGeom prst="ellipse">
            <a:avLst/>
          </a:prstGeom>
          <a:solidFill>
            <a:srgbClr val="03A1A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6BC045-9DFF-42FD-8C36-FC34502A7320}"/>
              </a:ext>
            </a:extLst>
          </p:cNvPr>
          <p:cNvSpPr txBox="1"/>
          <p:nvPr/>
        </p:nvSpPr>
        <p:spPr>
          <a:xfrm>
            <a:off x="1964009" y="3315132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2467DC-68B2-4A06-97DB-38EF79A869C1}"/>
              </a:ext>
            </a:extLst>
          </p:cNvPr>
          <p:cNvSpPr/>
          <p:nvPr/>
        </p:nvSpPr>
        <p:spPr>
          <a:xfrm>
            <a:off x="4348943" y="4176306"/>
            <a:ext cx="588480" cy="588480"/>
          </a:xfrm>
          <a:prstGeom prst="ellipse">
            <a:avLst/>
          </a:prstGeom>
          <a:solidFill>
            <a:srgbClr val="EE952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AAEBB-9149-4D8C-85F9-C700A4FAC1A9}"/>
              </a:ext>
            </a:extLst>
          </p:cNvPr>
          <p:cNvSpPr txBox="1"/>
          <p:nvPr/>
        </p:nvSpPr>
        <p:spPr>
          <a:xfrm>
            <a:off x="4451531" y="4147380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40C0D5-51C5-4820-AB34-E16D404339B2}"/>
              </a:ext>
            </a:extLst>
          </p:cNvPr>
          <p:cNvSpPr/>
          <p:nvPr/>
        </p:nvSpPr>
        <p:spPr>
          <a:xfrm>
            <a:off x="6858281" y="3212534"/>
            <a:ext cx="588480" cy="58848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BDCDBB-2F71-487A-93F9-6F048B528A22}"/>
              </a:ext>
            </a:extLst>
          </p:cNvPr>
          <p:cNvSpPr txBox="1"/>
          <p:nvPr/>
        </p:nvSpPr>
        <p:spPr>
          <a:xfrm>
            <a:off x="6960869" y="3183608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3E3E3"/>
                </a:solidFill>
                <a:latin typeface="Tw Cen MT" panose="020B0602020104020603" pitchFamily="34" charset="0"/>
              </a:rPr>
              <a:t>9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F425409-A6E4-456C-8ED2-ED38DCFCE2BD}"/>
              </a:ext>
            </a:extLst>
          </p:cNvPr>
          <p:cNvGrpSpPr/>
          <p:nvPr/>
        </p:nvGrpSpPr>
        <p:grpSpPr>
          <a:xfrm>
            <a:off x="8955515" y="5296982"/>
            <a:ext cx="2233361" cy="742643"/>
            <a:chOff x="271786" y="4128241"/>
            <a:chExt cx="2233361" cy="742643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701416C-01EF-4102-89B3-73D5308BF43E}"/>
                </a:ext>
              </a:extLst>
            </p:cNvPr>
            <p:cNvSpPr txBox="1"/>
            <p:nvPr/>
          </p:nvSpPr>
          <p:spPr>
            <a:xfrm>
              <a:off x="271786" y="4286109"/>
              <a:ext cx="21265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EF3078"/>
                  </a:solidFill>
                  <a:latin typeface="Tw Cen MT" panose="020B0602020104020603" pitchFamily="34" charset="0"/>
                </a:rPr>
                <a:t>Profiel</a:t>
              </a:r>
              <a:r>
                <a:rPr lang="en-US" sz="3200" b="1" dirty="0">
                  <a:solidFill>
                    <a:srgbClr val="EF3078"/>
                  </a:solidFill>
                  <a:latin typeface="Tw Cen MT" panose="020B0602020104020603" pitchFamily="34" charset="0"/>
                </a:rPr>
                <a:t> (3)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B01F7DF-B788-4309-835E-848C5261CE4F}"/>
                </a:ext>
              </a:extLst>
            </p:cNvPr>
            <p:cNvSpPr txBox="1"/>
            <p:nvPr/>
          </p:nvSpPr>
          <p:spPr>
            <a:xfrm>
              <a:off x="378640" y="4128241"/>
              <a:ext cx="2126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049F1B1-6182-47AB-BECE-2A542878E26D}"/>
              </a:ext>
            </a:extLst>
          </p:cNvPr>
          <p:cNvSpPr txBox="1"/>
          <p:nvPr/>
        </p:nvSpPr>
        <p:spPr>
          <a:xfrm>
            <a:off x="133052" y="1390992"/>
            <a:ext cx="4082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3A1A4"/>
                </a:solidFill>
                <a:latin typeface="Tw Cen MT" panose="020B0602020104020603" pitchFamily="34" charset="0"/>
              </a:rPr>
              <a:t>Minder;</a:t>
            </a:r>
          </a:p>
          <a:p>
            <a:pPr algn="ctr"/>
            <a:r>
              <a:rPr lang="en-US" sz="2800" b="1" dirty="0">
                <a:solidFill>
                  <a:srgbClr val="03A1A4"/>
                </a:solidFill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solidFill>
                  <a:srgbClr val="03A1A4"/>
                </a:solidFill>
                <a:latin typeface="Tw Cen MT" panose="020B0602020104020603" pitchFamily="34" charset="0"/>
              </a:rPr>
              <a:t>Biologie</a:t>
            </a:r>
            <a:r>
              <a:rPr lang="en-US" sz="2800" b="1" dirty="0">
                <a:solidFill>
                  <a:srgbClr val="03A1A4"/>
                </a:solidFill>
                <a:latin typeface="Tw Cen MT" panose="020B0602020104020603" pitchFamily="34" charset="0"/>
              </a:rPr>
              <a:t> - 1</a:t>
            </a:r>
            <a:br>
              <a:rPr lang="en-US" sz="2800" b="1" dirty="0">
                <a:solidFill>
                  <a:srgbClr val="03A1A4"/>
                </a:solidFill>
                <a:latin typeface="Tw Cen MT" panose="020B0602020104020603" pitchFamily="34" charset="0"/>
              </a:rPr>
            </a:br>
            <a:r>
              <a:rPr lang="en-US" sz="2800" b="1" dirty="0">
                <a:solidFill>
                  <a:srgbClr val="03A1A4"/>
                </a:solidFill>
                <a:latin typeface="Tw Cen MT" panose="020B0602020104020603" pitchFamily="34" charset="0"/>
              </a:rPr>
              <a:t>Gym -1</a:t>
            </a:r>
          </a:p>
          <a:p>
            <a:pPr algn="ctr"/>
            <a:r>
              <a:rPr lang="en-US" sz="2800" b="1" dirty="0" err="1">
                <a:solidFill>
                  <a:srgbClr val="03A1A4"/>
                </a:solidFill>
                <a:latin typeface="Tw Cen MT" panose="020B0602020104020603" pitchFamily="34" charset="0"/>
              </a:rPr>
              <a:t>Techniek</a:t>
            </a:r>
            <a:r>
              <a:rPr lang="en-US" sz="2800" b="1" dirty="0">
                <a:solidFill>
                  <a:srgbClr val="03A1A4"/>
                </a:solidFill>
                <a:latin typeface="Tw Cen MT" panose="020B0602020104020603" pitchFamily="34" charset="0"/>
              </a:rPr>
              <a:t> &amp; </a:t>
            </a:r>
            <a:r>
              <a:rPr lang="en-US" sz="2800" b="1" dirty="0" err="1">
                <a:solidFill>
                  <a:srgbClr val="03A1A4"/>
                </a:solidFill>
                <a:latin typeface="Tw Cen MT" panose="020B0602020104020603" pitchFamily="34" charset="0"/>
              </a:rPr>
              <a:t>Technologie</a:t>
            </a:r>
            <a:r>
              <a:rPr lang="en-US" sz="2800" b="1" dirty="0">
                <a:solidFill>
                  <a:srgbClr val="03A1A4"/>
                </a:solidFill>
                <a:latin typeface="Tw Cen MT" panose="020B0602020104020603" pitchFamily="34" charset="0"/>
              </a:rPr>
              <a:t> -1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9728CB8-974E-4196-8D1D-89BBEFF54DC9}"/>
              </a:ext>
            </a:extLst>
          </p:cNvPr>
          <p:cNvSpPr txBox="1"/>
          <p:nvPr/>
        </p:nvSpPr>
        <p:spPr>
          <a:xfrm>
            <a:off x="2449139" y="4789324"/>
            <a:ext cx="4640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EE9524"/>
                </a:solidFill>
                <a:latin typeface="Tw Cen MT" panose="020B0602020104020603" pitchFamily="34" charset="0"/>
              </a:rPr>
              <a:t>Economie</a:t>
            </a:r>
            <a:r>
              <a:rPr lang="en-US" sz="3200" b="1" dirty="0">
                <a:solidFill>
                  <a:srgbClr val="EE9524"/>
                </a:solidFill>
                <a:latin typeface="Tw Cen MT" panose="020B0602020104020603" pitchFamily="34" charset="0"/>
              </a:rPr>
              <a:t> (2) </a:t>
            </a:r>
            <a:r>
              <a:rPr lang="en-US" sz="3200" b="1" dirty="0" err="1">
                <a:solidFill>
                  <a:srgbClr val="EE9524"/>
                </a:solidFill>
                <a:latin typeface="Tw Cen MT" panose="020B0602020104020603" pitchFamily="34" charset="0"/>
              </a:rPr>
              <a:t>en</a:t>
            </a:r>
            <a:r>
              <a:rPr lang="en-US" sz="3200" b="1" dirty="0">
                <a:solidFill>
                  <a:srgbClr val="EE9524"/>
                </a:solidFill>
                <a:latin typeface="Tw Cen MT" panose="020B0602020104020603" pitchFamily="34" charset="0"/>
              </a:rPr>
              <a:t> </a:t>
            </a:r>
            <a:r>
              <a:rPr lang="en-US" sz="3200" b="1" dirty="0" err="1">
                <a:solidFill>
                  <a:srgbClr val="EE9524"/>
                </a:solidFill>
                <a:latin typeface="Tw Cen MT" panose="020B0602020104020603" pitchFamily="34" charset="0"/>
              </a:rPr>
              <a:t>Ondernemen</a:t>
            </a:r>
            <a:r>
              <a:rPr lang="en-US" sz="3200" b="1" dirty="0">
                <a:solidFill>
                  <a:srgbClr val="EE9524"/>
                </a:solidFill>
                <a:latin typeface="Tw Cen MT" panose="020B0602020104020603" pitchFamily="34" charset="0"/>
              </a:rPr>
              <a:t> (2)</a:t>
            </a:r>
          </a:p>
          <a:p>
            <a:pPr algn="ctr"/>
            <a:r>
              <a:rPr lang="en-US" sz="3200" b="1" dirty="0">
                <a:solidFill>
                  <a:srgbClr val="EE9524"/>
                </a:solidFill>
                <a:latin typeface="Tw Cen MT" panose="020B0602020104020603" pitchFamily="34" charset="0"/>
              </a:rPr>
              <a:t>(</a:t>
            </a:r>
            <a:r>
              <a:rPr lang="en-US" sz="3200" b="1" dirty="0" err="1">
                <a:solidFill>
                  <a:srgbClr val="EE9524"/>
                </a:solidFill>
                <a:latin typeface="Tw Cen MT" panose="020B0602020104020603" pitchFamily="34" charset="0"/>
              </a:rPr>
              <a:t>keuzevak</a:t>
            </a:r>
            <a:r>
              <a:rPr lang="en-US" sz="3200" b="1" dirty="0">
                <a:solidFill>
                  <a:srgbClr val="EE9524"/>
                </a:solidFill>
                <a:latin typeface="Tw Cen MT" panose="020B0602020104020603" pitchFamily="34" charset="0"/>
              </a:rPr>
              <a:t>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E5F379D-720A-4873-BF25-F62D2ED92709}"/>
              </a:ext>
            </a:extLst>
          </p:cNvPr>
          <p:cNvSpPr txBox="1"/>
          <p:nvPr/>
        </p:nvSpPr>
        <p:spPr>
          <a:xfrm>
            <a:off x="5477174" y="1595871"/>
            <a:ext cx="3225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Tw Cen MT" panose="020B0602020104020603" pitchFamily="34" charset="0"/>
              </a:rPr>
              <a:t>Techniek</a:t>
            </a:r>
            <a:r>
              <a:rPr lang="en-US" sz="3200" b="1" dirty="0">
                <a:solidFill>
                  <a:srgbClr val="00B0F0"/>
                </a:solidFill>
                <a:latin typeface="Tw Cen MT" panose="020B0602020104020603" pitchFamily="34" charset="0"/>
              </a:rPr>
              <a:t> &amp; </a:t>
            </a:r>
            <a:r>
              <a:rPr lang="en-US" sz="3200" b="1" dirty="0" err="1">
                <a:solidFill>
                  <a:srgbClr val="00B0F0"/>
                </a:solidFill>
                <a:latin typeface="Tw Cen MT" panose="020B0602020104020603" pitchFamily="34" charset="0"/>
              </a:rPr>
              <a:t>Vakmanschap</a:t>
            </a:r>
            <a:r>
              <a:rPr lang="en-US" sz="3200" b="1" dirty="0">
                <a:solidFill>
                  <a:srgbClr val="00B0F0"/>
                </a:solidFill>
                <a:latin typeface="Tw Cen MT" panose="020B0602020104020603" pitchFamily="34" charset="0"/>
              </a:rPr>
              <a:t> (2) </a:t>
            </a:r>
            <a:r>
              <a:rPr lang="en-US" sz="3200" b="1" dirty="0" err="1">
                <a:solidFill>
                  <a:srgbClr val="00B0F0"/>
                </a:solidFill>
                <a:latin typeface="Tw Cen MT" panose="020B0602020104020603" pitchFamily="34" charset="0"/>
              </a:rPr>
              <a:t>stopt</a:t>
            </a:r>
            <a:endParaRPr lang="en-US" sz="3200" b="1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518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/>
      <p:bldP spid="15" grpId="0" animBg="1"/>
      <p:bldP spid="16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456543" y="131812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Leerjaar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1 </a:t>
            </a:r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en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2 tech-</a:t>
            </a:r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mavo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A81CDB-32D0-44DE-8C97-ED9715A26794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1D10B2-1E82-41AB-86A1-B072302828F6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B7722A-3558-43A6-B164-DF6A02A376BF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E304DF-F7E1-42ED-9E9B-4CE7C44D9B1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54F95C-E83F-4F9D-8AD7-617D43243D9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EAC4EE-D672-4D5A-8655-7DB7D57CBE0E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82A5AAB-A3CF-4918-97C8-8B57985F7526}"/>
              </a:ext>
            </a:extLst>
          </p:cNvPr>
          <p:cNvSpPr txBox="1"/>
          <p:nvPr/>
        </p:nvSpPr>
        <p:spPr>
          <a:xfrm>
            <a:off x="215478" y="1325218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Ongeveer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9 + 10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lesuren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technische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vakken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Start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gemaakt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met het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profieldeel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.</a:t>
            </a:r>
          </a:p>
          <a:p>
            <a:pPr algn="ct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3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keuzevakken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afgerond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6819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D38387D-4F7E-104D-B891-A2004D783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497" y="891622"/>
            <a:ext cx="9556358" cy="50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15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-918347" y="131824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Leerjaar</a:t>
            </a: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3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884BCA-1978-49CC-8588-5399D7CABDE7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01A590-ABA9-4BD2-BD64-376A4C22779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E53B434-A2A6-4C16-99DD-292CE4FD62C4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E5BC96-17A2-4BD5-BA51-10270687E851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06ACCC-548D-4873-BD3B-AD3CA2C095B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CBDE4C1-DAF9-476F-B807-27BE954F6C8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E22B37A-CCC7-4E5B-82F9-79A278CAA082}"/>
              </a:ext>
            </a:extLst>
          </p:cNvPr>
          <p:cNvSpPr/>
          <p:nvPr/>
        </p:nvSpPr>
        <p:spPr>
          <a:xfrm>
            <a:off x="2124925" y="3366521"/>
            <a:ext cx="1025963" cy="1096783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8C3841-127A-479B-94BD-220B2EDCAB6E}"/>
              </a:ext>
            </a:extLst>
          </p:cNvPr>
          <p:cNvSpPr/>
          <p:nvPr/>
        </p:nvSpPr>
        <p:spPr>
          <a:xfrm>
            <a:off x="3222057" y="3679057"/>
            <a:ext cx="1221014" cy="1221014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59DA09-2750-4F0C-898C-08F0F54C4ACB}"/>
              </a:ext>
            </a:extLst>
          </p:cNvPr>
          <p:cNvSpPr/>
          <p:nvPr/>
        </p:nvSpPr>
        <p:spPr>
          <a:xfrm>
            <a:off x="4141654" y="1889907"/>
            <a:ext cx="1414350" cy="1463356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F6674A-9F6A-4ECF-8B1A-B5CD331C63F8}"/>
              </a:ext>
            </a:extLst>
          </p:cNvPr>
          <p:cNvSpPr/>
          <p:nvPr/>
        </p:nvSpPr>
        <p:spPr>
          <a:xfrm>
            <a:off x="7306243" y="2708724"/>
            <a:ext cx="935542" cy="935542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F5A07E2-72FE-479E-9CC4-3AE297809FA7}"/>
              </a:ext>
            </a:extLst>
          </p:cNvPr>
          <p:cNvSpPr/>
          <p:nvPr/>
        </p:nvSpPr>
        <p:spPr>
          <a:xfrm>
            <a:off x="7669871" y="3914913"/>
            <a:ext cx="1371602" cy="137160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678F9E-F68B-47E7-8E99-404218E42B24}"/>
              </a:ext>
            </a:extLst>
          </p:cNvPr>
          <p:cNvSpPr/>
          <p:nvPr/>
        </p:nvSpPr>
        <p:spPr>
          <a:xfrm>
            <a:off x="8583762" y="2714515"/>
            <a:ext cx="977464" cy="977464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A538412-DAB1-4392-B45E-1D392BBFB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05" y="2099438"/>
            <a:ext cx="972632" cy="9726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145EB3D-9DE3-4C3A-A338-1543379BBA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42" y="2917372"/>
            <a:ext cx="571750" cy="5717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D436CE5-5A4A-4963-8029-751C7F434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830" y="4193325"/>
            <a:ext cx="814778" cy="81477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829194A-80B4-45E0-A0D4-A777A6A82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56" y="2864534"/>
            <a:ext cx="622302" cy="6223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A838DD8-E14C-4129-B132-FFB886F5B3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87" y="3976412"/>
            <a:ext cx="671206" cy="67120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04B11EA-63F7-4D22-873D-6922C62419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1" y="3572403"/>
            <a:ext cx="706589" cy="70658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153F4246-CEED-4D1E-87E9-AF831143E541}"/>
              </a:ext>
            </a:extLst>
          </p:cNvPr>
          <p:cNvGrpSpPr/>
          <p:nvPr/>
        </p:nvGrpSpPr>
        <p:grpSpPr>
          <a:xfrm>
            <a:off x="1732340" y="2914055"/>
            <a:ext cx="988771" cy="707135"/>
            <a:chOff x="1666080" y="3059827"/>
            <a:chExt cx="988771" cy="70713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02F08CF-D4D1-4A39-96BE-CB97F61D16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5655" y="3059827"/>
              <a:ext cx="519196" cy="707135"/>
            </a:xfrm>
            <a:prstGeom prst="line">
              <a:avLst/>
            </a:prstGeom>
            <a:ln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5920BBA-8F71-4702-91A3-44392F84A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6080" y="3062208"/>
              <a:ext cx="471956" cy="0"/>
            </a:xfrm>
            <a:prstGeom prst="line">
              <a:avLst/>
            </a:prstGeom>
            <a:ln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3BFFE84-C695-4D53-9EB1-6E3F023237F6}"/>
              </a:ext>
            </a:extLst>
          </p:cNvPr>
          <p:cNvGrpSpPr/>
          <p:nvPr/>
        </p:nvGrpSpPr>
        <p:grpSpPr>
          <a:xfrm>
            <a:off x="3278880" y="1673381"/>
            <a:ext cx="988771" cy="707135"/>
            <a:chOff x="4432701" y="2054542"/>
            <a:chExt cx="988771" cy="70713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02276" y="2054542"/>
              <a:ext cx="519196" cy="707135"/>
            </a:xfrm>
            <a:prstGeom prst="line">
              <a:avLst/>
            </a:prstGeom>
            <a:ln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2701" y="2056923"/>
              <a:ext cx="471956" cy="0"/>
            </a:xfrm>
            <a:prstGeom prst="line">
              <a:avLst/>
            </a:prstGeom>
            <a:ln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137FDAE-CE25-40E9-AFD7-49BA1463E3D5}"/>
              </a:ext>
            </a:extLst>
          </p:cNvPr>
          <p:cNvGrpSpPr/>
          <p:nvPr/>
        </p:nvGrpSpPr>
        <p:grpSpPr>
          <a:xfrm rot="16200000" flipV="1">
            <a:off x="3448647" y="4721796"/>
            <a:ext cx="988771" cy="707135"/>
            <a:chOff x="1666080" y="3059827"/>
            <a:chExt cx="988771" cy="70713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83C8BAA-87B2-4130-A6CA-1525D506B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5655" y="3059827"/>
              <a:ext cx="519196" cy="707135"/>
            </a:xfrm>
            <a:prstGeom prst="line">
              <a:avLst/>
            </a:prstGeom>
            <a:ln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18D836A-5994-457C-AD4E-4304A9FBB1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6080" y="3062208"/>
              <a:ext cx="471956" cy="0"/>
            </a:xfrm>
            <a:prstGeom prst="line">
              <a:avLst/>
            </a:prstGeom>
            <a:ln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6488-0A8C-4F32-9A4D-7C308D3FB74D}"/>
              </a:ext>
            </a:extLst>
          </p:cNvPr>
          <p:cNvGrpSpPr/>
          <p:nvPr/>
        </p:nvGrpSpPr>
        <p:grpSpPr>
          <a:xfrm rot="1506782" flipH="1">
            <a:off x="9191399" y="2443452"/>
            <a:ext cx="449324" cy="432947"/>
            <a:chOff x="1801222" y="3059827"/>
            <a:chExt cx="853629" cy="707135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8692D07-D0C2-4183-8694-C71EC431F9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5655" y="3059827"/>
              <a:ext cx="519196" cy="707135"/>
            </a:xfrm>
            <a:prstGeom prst="line">
              <a:avLst/>
            </a:prstGeom>
            <a:ln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CBEC73-955A-442B-8836-D1923312F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1222" y="3062208"/>
              <a:ext cx="336814" cy="0"/>
            </a:xfrm>
            <a:prstGeom prst="line">
              <a:avLst/>
            </a:prstGeom>
            <a:ln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6E9A218-B141-4BD3-841A-BAB462C9175B}"/>
              </a:ext>
            </a:extLst>
          </p:cNvPr>
          <p:cNvGrpSpPr/>
          <p:nvPr/>
        </p:nvGrpSpPr>
        <p:grpSpPr>
          <a:xfrm rot="5607480" flipH="1" flipV="1">
            <a:off x="7417641" y="5368108"/>
            <a:ext cx="842991" cy="505342"/>
            <a:chOff x="1811860" y="3261620"/>
            <a:chExt cx="842991" cy="50534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7309261-EAF4-4065-B34C-74D63998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3816" y="3261620"/>
              <a:ext cx="371035" cy="505342"/>
            </a:xfrm>
            <a:prstGeom prst="line">
              <a:avLst/>
            </a:prstGeom>
            <a:ln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2BC3B5-DB71-4C84-AF89-168445886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1860" y="3265029"/>
              <a:ext cx="471956" cy="0"/>
            </a:xfrm>
            <a:prstGeom prst="line">
              <a:avLst/>
            </a:prstGeom>
            <a:ln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1ACE9A5-0AAC-4005-87FD-533CB273E3AF}"/>
              </a:ext>
            </a:extLst>
          </p:cNvPr>
          <p:cNvGrpSpPr/>
          <p:nvPr/>
        </p:nvGrpSpPr>
        <p:grpSpPr>
          <a:xfrm flipH="1">
            <a:off x="7896932" y="1450832"/>
            <a:ext cx="858010" cy="1297213"/>
            <a:chOff x="1976797" y="2950736"/>
            <a:chExt cx="459234" cy="694309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EBF1710-C0A2-443D-9E66-877BD8FA72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4671" y="2950736"/>
              <a:ext cx="191360" cy="694309"/>
            </a:xfrm>
            <a:prstGeom prst="line">
              <a:avLst/>
            </a:prstGeom>
            <a:ln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25F5471-E0F2-4736-A975-B0CD1D80A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6797" y="2950736"/>
              <a:ext cx="267874" cy="0"/>
            </a:xfrm>
            <a:prstGeom prst="line">
              <a:avLst/>
            </a:prstGeom>
            <a:ln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2E7256DD-6317-492A-853D-B93DE998E24A}"/>
              </a:ext>
            </a:extLst>
          </p:cNvPr>
          <p:cNvSpPr txBox="1"/>
          <p:nvPr/>
        </p:nvSpPr>
        <p:spPr>
          <a:xfrm>
            <a:off x="-31048" y="1903159"/>
            <a:ext cx="18331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EF3078"/>
                </a:solidFill>
                <a:latin typeface="Tw Cen MT" panose="020B0602020104020603" pitchFamily="34" charset="0"/>
              </a:rPr>
              <a:t>Scheikunde</a:t>
            </a:r>
            <a:endParaRPr lang="en-US" sz="2400" dirty="0">
              <a:solidFill>
                <a:srgbClr val="EF3078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dirty="0" err="1">
                <a:solidFill>
                  <a:srgbClr val="EF3078"/>
                </a:solidFill>
                <a:latin typeface="Tw Cen MT" panose="020B0602020104020603" pitchFamily="34" charset="0"/>
              </a:rPr>
              <a:t>Natuurkunde</a:t>
            </a:r>
            <a:endParaRPr lang="en-US" sz="2400" dirty="0">
              <a:solidFill>
                <a:srgbClr val="EF3078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dirty="0" err="1">
                <a:solidFill>
                  <a:srgbClr val="EF3078"/>
                </a:solidFill>
                <a:latin typeface="Tw Cen MT" panose="020B0602020104020603" pitchFamily="34" charset="0"/>
              </a:rPr>
              <a:t>Wiskunde</a:t>
            </a:r>
            <a:endParaRPr lang="en-US" sz="2400" dirty="0">
              <a:solidFill>
                <a:srgbClr val="EF3078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dirty="0">
                <a:solidFill>
                  <a:srgbClr val="EF3078"/>
                </a:solidFill>
                <a:latin typeface="Tw Cen MT" panose="020B0602020104020603" pitchFamily="34" charset="0"/>
              </a:rPr>
              <a:t>Engels</a:t>
            </a:r>
          </a:p>
          <a:p>
            <a:pPr algn="r"/>
            <a:r>
              <a:rPr lang="en-US" sz="2400" dirty="0" err="1">
                <a:solidFill>
                  <a:srgbClr val="EF3078"/>
                </a:solidFill>
                <a:latin typeface="Tw Cen MT" panose="020B0602020104020603" pitchFamily="34" charset="0"/>
              </a:rPr>
              <a:t>Nederlands</a:t>
            </a:r>
            <a:endParaRPr lang="en-US" sz="2400" dirty="0">
              <a:solidFill>
                <a:srgbClr val="EF3078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dirty="0" err="1">
                <a:solidFill>
                  <a:srgbClr val="EF3078"/>
                </a:solidFill>
                <a:latin typeface="Tw Cen MT" panose="020B0602020104020603" pitchFamily="34" charset="0"/>
              </a:rPr>
              <a:t>Duits</a:t>
            </a:r>
            <a:r>
              <a:rPr lang="en-US" sz="2400" dirty="0">
                <a:solidFill>
                  <a:srgbClr val="EF3078"/>
                </a:solidFill>
                <a:latin typeface="Tw Cen MT" panose="020B0602020104020603" pitchFamily="34" charset="0"/>
              </a:rPr>
              <a:t> </a:t>
            </a:r>
          </a:p>
          <a:p>
            <a:pPr algn="r"/>
            <a:r>
              <a:rPr lang="en-US" sz="2400" dirty="0" err="1">
                <a:solidFill>
                  <a:srgbClr val="EF3078"/>
                </a:solidFill>
                <a:latin typeface="Tw Cen MT" panose="020B0602020104020603" pitchFamily="34" charset="0"/>
              </a:rPr>
              <a:t>Economie</a:t>
            </a:r>
            <a:endParaRPr lang="en-US" sz="2400" dirty="0">
              <a:solidFill>
                <a:srgbClr val="EF3078"/>
              </a:solidFill>
              <a:latin typeface="Tw Cen MT" panose="020B0602020104020603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3B5B3C4-08D7-4F80-905A-16D436C0F2EA}"/>
              </a:ext>
            </a:extLst>
          </p:cNvPr>
          <p:cNvSpPr txBox="1"/>
          <p:nvPr/>
        </p:nvSpPr>
        <p:spPr>
          <a:xfrm>
            <a:off x="1434199" y="5504637"/>
            <a:ext cx="4890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E9524"/>
                </a:solidFill>
                <a:latin typeface="Tw Cen MT" panose="020B0602020104020603" pitchFamily="34" charset="0"/>
              </a:rPr>
              <a:t>Stage;</a:t>
            </a:r>
          </a:p>
          <a:p>
            <a:pPr algn="ctr"/>
            <a:r>
              <a:rPr lang="en-US" sz="2400" dirty="0">
                <a:solidFill>
                  <a:srgbClr val="EE9524"/>
                </a:solidFill>
                <a:latin typeface="Tw Cen MT" panose="020B0602020104020603" pitchFamily="34" charset="0"/>
              </a:rPr>
              <a:t>1 </a:t>
            </a:r>
            <a:r>
              <a:rPr lang="en-US" sz="2400" dirty="0" err="1">
                <a:solidFill>
                  <a:srgbClr val="EE9524"/>
                </a:solidFill>
                <a:latin typeface="Tw Cen MT" panose="020B0602020104020603" pitchFamily="34" charset="0"/>
              </a:rPr>
              <a:t>dag</a:t>
            </a:r>
            <a:r>
              <a:rPr lang="en-US" sz="2400" dirty="0">
                <a:solidFill>
                  <a:srgbClr val="EE9524"/>
                </a:solidFill>
                <a:latin typeface="Tw Cen MT" panose="020B0602020104020603" pitchFamily="34" charset="0"/>
              </a:rPr>
              <a:t> per week, 15 </a:t>
            </a:r>
            <a:r>
              <a:rPr lang="en-US" sz="2400" dirty="0" err="1">
                <a:solidFill>
                  <a:srgbClr val="EE9524"/>
                </a:solidFill>
                <a:latin typeface="Tw Cen MT" panose="020B0602020104020603" pitchFamily="34" charset="0"/>
              </a:rPr>
              <a:t>weken</a:t>
            </a:r>
            <a:r>
              <a:rPr lang="en-US" sz="2400" dirty="0">
                <a:solidFill>
                  <a:srgbClr val="EE9524"/>
                </a:solidFill>
                <a:latin typeface="Tw Cen MT" panose="020B0602020104020603" pitchFamily="34" charset="0"/>
              </a:rPr>
              <a:t> lang.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3347D2D-8F9E-424F-8379-EE81B97BB648}"/>
              </a:ext>
            </a:extLst>
          </p:cNvPr>
          <p:cNvSpPr txBox="1"/>
          <p:nvPr/>
        </p:nvSpPr>
        <p:spPr>
          <a:xfrm>
            <a:off x="1737003" y="1184144"/>
            <a:ext cx="1676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3A1A4"/>
                </a:solidFill>
                <a:latin typeface="Tw Cen MT" panose="020B0602020104020603" pitchFamily="34" charset="0"/>
              </a:rPr>
              <a:t>Examen </a:t>
            </a:r>
            <a:r>
              <a:rPr lang="en-US" sz="2800" dirty="0" err="1">
                <a:solidFill>
                  <a:srgbClr val="03A1A4"/>
                </a:solidFill>
                <a:latin typeface="Tw Cen MT" panose="020B0602020104020603" pitchFamily="34" charset="0"/>
              </a:rPr>
              <a:t>techniek</a:t>
            </a:r>
            <a:endParaRPr lang="en-US" sz="2800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AF0DE8F-4E0D-400F-8691-13BC3C42218F}"/>
              </a:ext>
            </a:extLst>
          </p:cNvPr>
          <p:cNvSpPr txBox="1"/>
          <p:nvPr/>
        </p:nvSpPr>
        <p:spPr>
          <a:xfrm>
            <a:off x="9696695" y="2349779"/>
            <a:ext cx="2472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EF3078"/>
                </a:solidFill>
                <a:latin typeface="Tw Cen MT" panose="020B0602020104020603" pitchFamily="34" charset="0"/>
              </a:rPr>
              <a:t>Samenwerking</a:t>
            </a:r>
            <a:r>
              <a:rPr lang="en-US" sz="2800" dirty="0">
                <a:solidFill>
                  <a:srgbClr val="EF3078"/>
                </a:solidFill>
                <a:latin typeface="Tw Cen MT" panose="020B0602020104020603" pitchFamily="34" charset="0"/>
              </a:rPr>
              <a:t> met MBO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3DF5F7D-8517-4858-B26A-117AEF6AD00D}"/>
              </a:ext>
            </a:extLst>
          </p:cNvPr>
          <p:cNvSpPr txBox="1"/>
          <p:nvPr/>
        </p:nvSpPr>
        <p:spPr>
          <a:xfrm>
            <a:off x="7109460" y="5993861"/>
            <a:ext cx="317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w Cen MT" panose="020B0602020104020603" pitchFamily="34" charset="0"/>
              </a:rPr>
              <a:t>Examen AVO </a:t>
            </a:r>
            <a:r>
              <a:rPr lang="en-US" sz="2800" dirty="0" err="1">
                <a:solidFill>
                  <a:srgbClr val="00B0F0"/>
                </a:solidFill>
                <a:latin typeface="Tw Cen MT" panose="020B0602020104020603" pitchFamily="34" charset="0"/>
              </a:rPr>
              <a:t>vakken</a:t>
            </a:r>
            <a:endParaRPr lang="en-US" sz="2800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BF60901-7459-4FFF-BFAB-332F5872E18A}"/>
              </a:ext>
            </a:extLst>
          </p:cNvPr>
          <p:cNvSpPr txBox="1"/>
          <p:nvPr/>
        </p:nvSpPr>
        <p:spPr>
          <a:xfrm>
            <a:off x="8778583" y="1061616"/>
            <a:ext cx="2858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85723"/>
                </a:solidFill>
                <a:latin typeface="Tw Cen MT" panose="020B0602020104020603" pitchFamily="34" charset="0"/>
              </a:rPr>
              <a:t>Stage met MBO </a:t>
            </a:r>
          </a:p>
        </p:txBody>
      </p:sp>
      <p:sp>
        <p:nvSpPr>
          <p:cNvPr id="84" name="TextBox 3">
            <a:extLst>
              <a:ext uri="{FF2B5EF4-FFF2-40B4-BE49-F238E27FC236}">
                <a16:creationId xmlns:a16="http://schemas.microsoft.com/office/drawing/2014/main" id="{32DDE658-5588-004D-B788-2EE78DDEC13E}"/>
              </a:ext>
            </a:extLst>
          </p:cNvPr>
          <p:cNvSpPr txBox="1"/>
          <p:nvPr/>
        </p:nvSpPr>
        <p:spPr>
          <a:xfrm>
            <a:off x="6142343" y="164752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Leerjaar</a:t>
            </a: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4 </a:t>
            </a:r>
          </a:p>
        </p:txBody>
      </p:sp>
      <p:grpSp>
        <p:nvGrpSpPr>
          <p:cNvPr id="100" name="Group 73">
            <a:extLst>
              <a:ext uri="{FF2B5EF4-FFF2-40B4-BE49-F238E27FC236}">
                <a16:creationId xmlns:a16="http://schemas.microsoft.com/office/drawing/2014/main" id="{5851DB8A-5255-494F-B41D-30AF69047246}"/>
              </a:ext>
            </a:extLst>
          </p:cNvPr>
          <p:cNvGrpSpPr/>
          <p:nvPr/>
        </p:nvGrpSpPr>
        <p:grpSpPr>
          <a:xfrm>
            <a:off x="10437598" y="3712242"/>
            <a:ext cx="714830" cy="731678"/>
            <a:chOff x="764723" y="4833186"/>
            <a:chExt cx="662056" cy="662056"/>
          </a:xfrm>
        </p:grpSpPr>
        <p:sp>
          <p:nvSpPr>
            <p:cNvPr id="101" name="Oval 21">
              <a:extLst>
                <a:ext uri="{FF2B5EF4-FFF2-40B4-BE49-F238E27FC236}">
                  <a16:creationId xmlns:a16="http://schemas.microsoft.com/office/drawing/2014/main" id="{AC928571-40A7-9540-A7AE-DE3F5D273858}"/>
                </a:ext>
              </a:extLst>
            </p:cNvPr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Picture 26">
              <a:extLst>
                <a:ext uri="{FF2B5EF4-FFF2-40B4-BE49-F238E27FC236}">
                  <a16:creationId xmlns:a16="http://schemas.microsoft.com/office/drawing/2014/main" id="{99E1B330-F1DF-FB4B-9DD2-8D450980B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3" y="4977083"/>
              <a:ext cx="398396" cy="398396"/>
            </a:xfrm>
            <a:prstGeom prst="rect">
              <a:avLst/>
            </a:prstGeom>
          </p:spPr>
        </p:pic>
      </p:grpSp>
      <p:grpSp>
        <p:nvGrpSpPr>
          <p:cNvPr id="111" name="Group 62">
            <a:extLst>
              <a:ext uri="{FF2B5EF4-FFF2-40B4-BE49-F238E27FC236}">
                <a16:creationId xmlns:a16="http://schemas.microsoft.com/office/drawing/2014/main" id="{95DC1510-787C-574E-8A07-6F16CEF867A5}"/>
              </a:ext>
            </a:extLst>
          </p:cNvPr>
          <p:cNvGrpSpPr/>
          <p:nvPr/>
        </p:nvGrpSpPr>
        <p:grpSpPr>
          <a:xfrm rot="18230192" flipV="1">
            <a:off x="10577489" y="4332427"/>
            <a:ext cx="988771" cy="698134"/>
            <a:chOff x="1666080" y="3059827"/>
            <a:chExt cx="988771" cy="707135"/>
          </a:xfrm>
        </p:grpSpPr>
        <p:cxnSp>
          <p:nvCxnSpPr>
            <p:cNvPr id="112" name="Straight Connector 63">
              <a:extLst>
                <a:ext uri="{FF2B5EF4-FFF2-40B4-BE49-F238E27FC236}">
                  <a16:creationId xmlns:a16="http://schemas.microsoft.com/office/drawing/2014/main" id="{15BC07E5-D94C-9D4F-AFC0-4892705770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5655" y="3059827"/>
              <a:ext cx="519196" cy="707135"/>
            </a:xfrm>
            <a:prstGeom prst="line">
              <a:avLst/>
            </a:prstGeom>
            <a:ln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64">
              <a:extLst>
                <a:ext uri="{FF2B5EF4-FFF2-40B4-BE49-F238E27FC236}">
                  <a16:creationId xmlns:a16="http://schemas.microsoft.com/office/drawing/2014/main" id="{3CA16C41-55B7-B449-954A-FE0499AF0F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6080" y="3062208"/>
              <a:ext cx="471956" cy="0"/>
            </a:xfrm>
            <a:prstGeom prst="line">
              <a:avLst/>
            </a:prstGeom>
            <a:ln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78">
            <a:extLst>
              <a:ext uri="{FF2B5EF4-FFF2-40B4-BE49-F238E27FC236}">
                <a16:creationId xmlns:a16="http://schemas.microsoft.com/office/drawing/2014/main" id="{85E9557A-D88E-9F4D-A830-AA97E8C79DE1}"/>
              </a:ext>
            </a:extLst>
          </p:cNvPr>
          <p:cNvSpPr txBox="1"/>
          <p:nvPr/>
        </p:nvSpPr>
        <p:spPr>
          <a:xfrm>
            <a:off x="9382000" y="5338058"/>
            <a:ext cx="2726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E9524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EE9524"/>
                </a:solidFill>
                <a:latin typeface="Tw Cen MT" panose="020B0602020104020603" pitchFamily="34" charset="0"/>
              </a:rPr>
              <a:t>Voorbereiding</a:t>
            </a:r>
            <a:r>
              <a:rPr lang="en-US" sz="2000" dirty="0">
                <a:solidFill>
                  <a:srgbClr val="EE9524"/>
                </a:solidFill>
                <a:latin typeface="Tw Cen MT" panose="020B0602020104020603" pitchFamily="34" charset="0"/>
              </a:rPr>
              <a:t> HAVO</a:t>
            </a:r>
          </a:p>
        </p:txBody>
      </p:sp>
    </p:spTree>
    <p:extLst>
      <p:ext uri="{BB962C8B-B14F-4D97-AF65-F5344CB8AC3E}">
        <p14:creationId xmlns:p14="http://schemas.microsoft.com/office/powerpoint/2010/main" val="555199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1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3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9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1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456543" y="131812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de Tech-</a:t>
            </a:r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Mavo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884BCA-1978-49CC-8588-5399D7CABDE7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01A590-ABA9-4BD2-BD64-376A4C22779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E53B434-A2A6-4C16-99DD-292CE4FD62C4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E5BC96-17A2-4BD5-BA51-10270687E851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06ACCC-548D-4873-BD3B-AD3CA2C095B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CBDE4C1-DAF9-476F-B807-27BE954F6C8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9057437-C254-4C02-A4E9-92B4FF5F39A8}"/>
              </a:ext>
            </a:extLst>
          </p:cNvPr>
          <p:cNvGrpSpPr/>
          <p:nvPr/>
        </p:nvGrpSpPr>
        <p:grpSpPr>
          <a:xfrm>
            <a:off x="8309995" y="1056236"/>
            <a:ext cx="3334070" cy="3334070"/>
            <a:chOff x="8309995" y="1056236"/>
            <a:chExt cx="3334070" cy="333407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216426-737D-4D7A-A33B-CF38D10C9230}"/>
                </a:ext>
              </a:extLst>
            </p:cNvPr>
            <p:cNvSpPr/>
            <p:nvPr/>
          </p:nvSpPr>
          <p:spPr>
            <a:xfrm>
              <a:off x="8309995" y="1056236"/>
              <a:ext cx="3334070" cy="333407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BAAAE8-C81F-49A4-BC3C-0162A66B1E6D}"/>
                </a:ext>
              </a:extLst>
            </p:cNvPr>
            <p:cNvSpPr txBox="1"/>
            <p:nvPr/>
          </p:nvSpPr>
          <p:spPr>
            <a:xfrm>
              <a:off x="8523869" y="1830172"/>
              <a:ext cx="2906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Tevreden</a:t>
              </a:r>
              <a:r>
                <a:rPr lang="en-US" sz="48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48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leerlingen</a:t>
              </a:r>
              <a:endParaRPr lang="en-US" sz="48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692376-2A24-4484-A15F-BFD943EDB35A}"/>
              </a:ext>
            </a:extLst>
          </p:cNvPr>
          <p:cNvGrpSpPr/>
          <p:nvPr/>
        </p:nvGrpSpPr>
        <p:grpSpPr>
          <a:xfrm>
            <a:off x="5746584" y="3207677"/>
            <a:ext cx="2848086" cy="2848086"/>
            <a:chOff x="5746584" y="3207677"/>
            <a:chExt cx="2848086" cy="284808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736ACF-902B-4C0F-87BB-67D7C0414D4D}"/>
                </a:ext>
              </a:extLst>
            </p:cNvPr>
            <p:cNvSpPr/>
            <p:nvPr/>
          </p:nvSpPr>
          <p:spPr>
            <a:xfrm>
              <a:off x="5746584" y="3207677"/>
              <a:ext cx="2848086" cy="284808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8D83D5-A424-49CD-AE46-4C23936595CA}"/>
                </a:ext>
              </a:extLst>
            </p:cNvPr>
            <p:cNvSpPr txBox="1"/>
            <p:nvPr/>
          </p:nvSpPr>
          <p:spPr>
            <a:xfrm>
              <a:off x="5921487" y="3700610"/>
              <a:ext cx="260238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Veel</a:t>
              </a:r>
              <a:r>
                <a:rPr lang="en-US" sz="5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54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techniek</a:t>
              </a:r>
              <a:endParaRPr lang="en-US" sz="5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C12C7D-108F-4F76-8A10-FC9A7EDF7FED}"/>
              </a:ext>
            </a:extLst>
          </p:cNvPr>
          <p:cNvGrpSpPr/>
          <p:nvPr/>
        </p:nvGrpSpPr>
        <p:grpSpPr>
          <a:xfrm>
            <a:off x="3341584" y="4390306"/>
            <a:ext cx="2460308" cy="2218129"/>
            <a:chOff x="3341584" y="4390306"/>
            <a:chExt cx="2460308" cy="221812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C8546D-40EE-494E-81BF-73A32120C393}"/>
                </a:ext>
              </a:extLst>
            </p:cNvPr>
            <p:cNvSpPr/>
            <p:nvPr/>
          </p:nvSpPr>
          <p:spPr>
            <a:xfrm>
              <a:off x="3553140" y="4390306"/>
              <a:ext cx="2030750" cy="203075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737588-C16B-4203-B5E9-E76697C5D953}"/>
                </a:ext>
              </a:extLst>
            </p:cNvPr>
            <p:cNvSpPr txBox="1"/>
            <p:nvPr/>
          </p:nvSpPr>
          <p:spPr>
            <a:xfrm>
              <a:off x="3341584" y="4546332"/>
              <a:ext cx="246030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Eerder</a:t>
              </a:r>
              <a:r>
                <a:rPr lang="en-US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2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examen</a:t>
              </a:r>
              <a:r>
                <a:rPr lang="en-US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2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techniek</a:t>
              </a:r>
              <a:r>
                <a:rPr lang="en-US" sz="3200" b="1" baseline="30000" dirty="0">
                  <a:solidFill>
                    <a:srgbClr val="E6E7E9"/>
                  </a:solidFill>
                  <a:latin typeface="Tw Cen MT" panose="020B0602020104020603" pitchFamily="34" charset="0"/>
                </a:rPr>
                <a:t> </a:t>
              </a:r>
              <a:endParaRPr lang="en-US" sz="32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sz="3200" b="1" baseline="30000" dirty="0">
                  <a:solidFill>
                    <a:srgbClr val="E6E7E9"/>
                  </a:solidFill>
                  <a:latin typeface="Tw Cen MT" panose="020B0602020104020603" pitchFamily="34" charset="0"/>
                </a:rPr>
                <a:t> </a:t>
              </a:r>
              <a:endParaRPr lang="en-US" sz="32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AFD10C-CB31-4618-B05B-7A144EBA561E}"/>
              </a:ext>
            </a:extLst>
          </p:cNvPr>
          <p:cNvGrpSpPr/>
          <p:nvPr/>
        </p:nvGrpSpPr>
        <p:grpSpPr>
          <a:xfrm>
            <a:off x="1779150" y="4663366"/>
            <a:ext cx="1523241" cy="1484630"/>
            <a:chOff x="1779150" y="4663366"/>
            <a:chExt cx="1523241" cy="148463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6FF624-D8DE-48C3-A710-84C17E808B4E}"/>
                </a:ext>
              </a:extLst>
            </p:cNvPr>
            <p:cNvSpPr/>
            <p:nvPr/>
          </p:nvSpPr>
          <p:spPr>
            <a:xfrm>
              <a:off x="1797889" y="4663366"/>
              <a:ext cx="1484630" cy="1484630"/>
            </a:xfrm>
            <a:prstGeom prst="ellipse">
              <a:avLst/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764A91B-46AA-496A-AD10-5FBF5388BD83}"/>
                </a:ext>
              </a:extLst>
            </p:cNvPr>
            <p:cNvSpPr txBox="1"/>
            <p:nvPr/>
          </p:nvSpPr>
          <p:spPr>
            <a:xfrm>
              <a:off x="1779150" y="5053597"/>
              <a:ext cx="15232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Projectmatig</a:t>
              </a:r>
              <a:r>
                <a:rPr lang="en-US" sz="2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0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werken</a:t>
              </a:r>
              <a:endParaRPr lang="en-US" sz="20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09EDEE8-7571-4CCC-9ABD-53EE078F8931}"/>
              </a:ext>
            </a:extLst>
          </p:cNvPr>
          <p:cNvGrpSpPr/>
          <p:nvPr/>
        </p:nvGrpSpPr>
        <p:grpSpPr>
          <a:xfrm>
            <a:off x="371127" y="4528400"/>
            <a:ext cx="1232873" cy="1050394"/>
            <a:chOff x="371127" y="4528400"/>
            <a:chExt cx="1232873" cy="105039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AB2B324-B882-4AA8-9BBA-48C5917166DA}"/>
                </a:ext>
              </a:extLst>
            </p:cNvPr>
            <p:cNvSpPr/>
            <p:nvPr/>
          </p:nvSpPr>
          <p:spPr>
            <a:xfrm>
              <a:off x="474668" y="4528400"/>
              <a:ext cx="1050394" cy="105039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DD4BBD1-F21E-4BD9-8DCA-3C4B64E32F0D}"/>
                </a:ext>
              </a:extLst>
            </p:cNvPr>
            <p:cNvSpPr txBox="1"/>
            <p:nvPr/>
          </p:nvSpPr>
          <p:spPr>
            <a:xfrm>
              <a:off x="371127" y="4640194"/>
              <a:ext cx="12328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Stage  MBO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849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9A81CDB-32D0-44DE-8C97-ED9715A26794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1D10B2-1E82-41AB-86A1-B072302828F6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B7722A-3558-43A6-B164-DF6A02A376BF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E304DF-F7E1-42ED-9E9B-4CE7C44D9B1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54F95C-E83F-4F9D-8AD7-617D43243D9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EAC4EE-D672-4D5A-8655-7DB7D57CBE0E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82A5AAB-A3CF-4918-97C8-8B57985F7526}"/>
              </a:ext>
            </a:extLst>
          </p:cNvPr>
          <p:cNvSpPr txBox="1"/>
          <p:nvPr/>
        </p:nvSpPr>
        <p:spPr>
          <a:xfrm>
            <a:off x="2456484" y="3286033"/>
            <a:ext cx="7278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accent2"/>
                </a:solidFill>
                <a:latin typeface="Tw Cen MT" panose="020B0602020104020603" pitchFamily="34" charset="0"/>
              </a:rPr>
              <a:t>Bedankt</a:t>
            </a:r>
            <a:r>
              <a:rPr lang="en-US" sz="7200" dirty="0">
                <a:solidFill>
                  <a:schemeClr val="accent2"/>
                </a:solidFill>
                <a:latin typeface="Tw Cen MT" panose="020B0602020104020603" pitchFamily="34" charset="0"/>
              </a:rPr>
              <a:t>!</a:t>
            </a:r>
          </a:p>
          <a:p>
            <a:pPr algn="ctr"/>
            <a:endParaRPr lang="en-US" sz="7200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261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1735481" y="1265509"/>
            <a:ext cx="82689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2"/>
                </a:solidFill>
                <a:latin typeface="Tw Cen MT" panose="020B0602020104020603" pitchFamily="34" charset="0"/>
              </a:rPr>
              <a:t>Tech-</a:t>
            </a:r>
            <a:r>
              <a:rPr lang="en-US" sz="8800" dirty="0" err="1">
                <a:solidFill>
                  <a:schemeClr val="accent2"/>
                </a:solidFill>
                <a:latin typeface="Tw Cen MT" panose="020B0602020104020603" pitchFamily="34" charset="0"/>
              </a:rPr>
              <a:t>mavo</a:t>
            </a:r>
            <a:endParaRPr lang="en-US" sz="8800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A81CDB-32D0-44DE-8C97-ED9715A26794}"/>
              </a:ext>
            </a:extLst>
          </p:cNvPr>
          <p:cNvGrpSpPr/>
          <p:nvPr/>
        </p:nvGrpSpPr>
        <p:grpSpPr>
          <a:xfrm>
            <a:off x="4394853" y="5048835"/>
            <a:ext cx="3402294" cy="451824"/>
            <a:chOff x="4679586" y="878988"/>
            <a:chExt cx="1434489" cy="1905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1D10B2-1E82-41AB-86A1-B072302828F6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B7722A-3558-43A6-B164-DF6A02A376BF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E304DF-F7E1-42ED-9E9B-4CE7C44D9B1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54F95C-E83F-4F9D-8AD7-617D43243D9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EAC4EE-D672-4D5A-8655-7DB7D57CBE0E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6">
            <a:extLst>
              <a:ext uri="{FF2B5EF4-FFF2-40B4-BE49-F238E27FC236}">
                <a16:creationId xmlns:a16="http://schemas.microsoft.com/office/drawing/2014/main" id="{48213B0D-59D2-F543-AB02-2F9E4E908848}"/>
              </a:ext>
            </a:extLst>
          </p:cNvPr>
          <p:cNvGrpSpPr/>
          <p:nvPr/>
        </p:nvGrpSpPr>
        <p:grpSpPr>
          <a:xfrm>
            <a:off x="2312468" y="2514600"/>
            <a:ext cx="7114959" cy="1157093"/>
            <a:chOff x="2633711" y="5130436"/>
            <a:chExt cx="7114959" cy="1157093"/>
          </a:xfrm>
        </p:grpSpPr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CCF4CCE3-75E1-CC41-B38A-3107D6BFCC6F}"/>
                </a:ext>
              </a:extLst>
            </p:cNvPr>
            <p:cNvSpPr txBox="1"/>
            <p:nvPr/>
          </p:nvSpPr>
          <p:spPr>
            <a:xfrm>
              <a:off x="3992198" y="5130436"/>
              <a:ext cx="41308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Vincent </a:t>
              </a:r>
              <a:r>
                <a:rPr lang="en-US" sz="4000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Swier</a:t>
              </a:r>
              <a:r>
                <a:rPr lang="en-US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90443507-C44F-654D-B385-272F0F74C93B}"/>
                </a:ext>
              </a:extLst>
            </p:cNvPr>
            <p:cNvSpPr txBox="1"/>
            <p:nvPr/>
          </p:nvSpPr>
          <p:spPr>
            <a:xfrm>
              <a:off x="2633711" y="5702754"/>
              <a:ext cx="71149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Teamcoach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techniek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onderbouw</a:t>
              </a:r>
              <a:endParaRPr lang="en-US" sz="32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20EFB822-176F-B64A-A79E-AD5866498949}"/>
                </a:ext>
              </a:extLst>
            </p:cNvPr>
            <p:cNvSpPr txBox="1"/>
            <p:nvPr/>
          </p:nvSpPr>
          <p:spPr>
            <a:xfrm>
              <a:off x="2795389" y="5200869"/>
              <a:ext cx="6791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1" name="TextBox 3">
            <a:extLst>
              <a:ext uri="{FF2B5EF4-FFF2-40B4-BE49-F238E27FC236}">
                <a16:creationId xmlns:a16="http://schemas.microsoft.com/office/drawing/2014/main" id="{3AEBEB42-1AB2-3147-884E-62EEEE26CC99}"/>
              </a:ext>
            </a:extLst>
          </p:cNvPr>
          <p:cNvSpPr txBox="1"/>
          <p:nvPr/>
        </p:nvSpPr>
        <p:spPr>
          <a:xfrm>
            <a:off x="2312468" y="182764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6696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361234" y="75852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Tabor College </a:t>
            </a:r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d’Ampte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A81CDB-32D0-44DE-8C97-ED9715A26794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1D10B2-1E82-41AB-86A1-B072302828F6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B7722A-3558-43A6-B164-DF6A02A376BF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E304DF-F7E1-42ED-9E9B-4CE7C44D9B1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54F95C-E83F-4F9D-8AD7-617D43243D9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EAC4EE-D672-4D5A-8655-7DB7D57CBE0E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EE9F6708-72AD-1446-9E05-6D721A62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963" y="1164738"/>
            <a:ext cx="7022458" cy="53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65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F8982BD-3D3F-A942-BF3C-00E31791D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80" y="0"/>
            <a:ext cx="7504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456543" y="131812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Waarom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A81CDB-32D0-44DE-8C97-ED9715A26794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1D10B2-1E82-41AB-86A1-B072302828F6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B7722A-3558-43A6-B164-DF6A02A376BF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E304DF-F7E1-42ED-9E9B-4CE7C44D9B1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54F95C-E83F-4F9D-8AD7-617D43243D9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EAC4EE-D672-4D5A-8655-7DB7D57CBE0E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82A5AAB-A3CF-4918-97C8-8B57985F7526}"/>
              </a:ext>
            </a:extLst>
          </p:cNvPr>
          <p:cNvSpPr txBox="1"/>
          <p:nvPr/>
        </p:nvSpPr>
        <p:spPr>
          <a:xfrm>
            <a:off x="9693" y="1069488"/>
            <a:ext cx="117414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Veel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leerlingen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in b/k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klassen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met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mavo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niveau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.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</a:b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marL="685800" indent="-685800" algn="ctr">
              <a:buFontTx/>
              <a:buChar char="-"/>
            </a:pP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Een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nieuwe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doelgroep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.</a:t>
            </a:r>
          </a:p>
          <a:p>
            <a:pPr marL="685800" indent="-685800" algn="ctr">
              <a:buFontTx/>
              <a:buChar char="-"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marL="685800" indent="-685800" algn="ctr">
              <a:buFontTx/>
              <a:buChar char="-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De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nieuwe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leerweg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marL="685800" indent="-685800" algn="ctr">
              <a:buFontTx/>
              <a:buChar char="-"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009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D38387D-4F7E-104D-B891-A2004D783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497" y="891622"/>
            <a:ext cx="9556358" cy="50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0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descr="Tech-mavo">
            <a:hlinkClick r:id="" action="ppaction://media"/>
            <a:extLst>
              <a:ext uri="{FF2B5EF4-FFF2-40B4-BE49-F238E27FC236}">
                <a16:creationId xmlns:a16="http://schemas.microsoft.com/office/drawing/2014/main" id="{8E0295B3-8549-B241-81E1-7C4C87091A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311270" cy="69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5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456543" y="131812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Uitgangspunten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884BCA-1978-49CC-8588-5399D7CABDE7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01A590-ABA9-4BD2-BD64-376A4C22779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E53B434-A2A6-4C16-99DD-292CE4FD62C4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E5BC96-17A2-4BD5-BA51-10270687E851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06ACCC-548D-4873-BD3B-AD3CA2C095B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CBDE4C1-DAF9-476F-B807-27BE954F6C8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2F3F2F8-33FF-4102-862E-20DAD0C71447}"/>
              </a:ext>
            </a:extLst>
          </p:cNvPr>
          <p:cNvGrpSpPr/>
          <p:nvPr/>
        </p:nvGrpSpPr>
        <p:grpSpPr>
          <a:xfrm>
            <a:off x="3946061" y="1477484"/>
            <a:ext cx="4862069" cy="1458284"/>
            <a:chOff x="764723" y="4833186"/>
            <a:chExt cx="2317839" cy="66205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CF3200F-183A-45CC-B5B7-D8308D13ACF8}"/>
                </a:ext>
              </a:extLst>
            </p:cNvPr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AB67DC-CB88-4E99-AD30-CE7DAEB362F9}"/>
                </a:ext>
              </a:extLst>
            </p:cNvPr>
            <p:cNvSpPr txBox="1"/>
            <p:nvPr/>
          </p:nvSpPr>
          <p:spPr>
            <a:xfrm>
              <a:off x="1526812" y="5067329"/>
              <a:ext cx="1555750" cy="237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Duurzaamheid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A11449D-6E14-4A83-AB6C-68833A287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3" y="4977083"/>
              <a:ext cx="398396" cy="398396"/>
            </a:xfrm>
            <a:prstGeom prst="rect">
              <a:avLst/>
            </a:prstGeom>
          </p:spPr>
        </p:pic>
      </p:grpSp>
      <p:grpSp>
        <p:nvGrpSpPr>
          <p:cNvPr id="54" name="Group 73">
            <a:extLst>
              <a:ext uri="{FF2B5EF4-FFF2-40B4-BE49-F238E27FC236}">
                <a16:creationId xmlns:a16="http://schemas.microsoft.com/office/drawing/2014/main" id="{BABB7D28-D363-6941-AD43-12168F67604B}"/>
              </a:ext>
            </a:extLst>
          </p:cNvPr>
          <p:cNvGrpSpPr/>
          <p:nvPr/>
        </p:nvGrpSpPr>
        <p:grpSpPr>
          <a:xfrm>
            <a:off x="3946061" y="3105287"/>
            <a:ext cx="4891701" cy="1458284"/>
            <a:chOff x="764723" y="4833186"/>
            <a:chExt cx="2331965" cy="662056"/>
          </a:xfrm>
        </p:grpSpPr>
        <p:sp>
          <p:nvSpPr>
            <p:cNvPr id="55" name="Oval 21">
              <a:extLst>
                <a:ext uri="{FF2B5EF4-FFF2-40B4-BE49-F238E27FC236}">
                  <a16:creationId xmlns:a16="http://schemas.microsoft.com/office/drawing/2014/main" id="{589839A7-BA45-6E47-9C95-671FBA46AB56}"/>
                </a:ext>
              </a:extLst>
            </p:cNvPr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22">
              <a:extLst>
                <a:ext uri="{FF2B5EF4-FFF2-40B4-BE49-F238E27FC236}">
                  <a16:creationId xmlns:a16="http://schemas.microsoft.com/office/drawing/2014/main" id="{1E224DDD-2D12-D944-8B08-2823978BFEDA}"/>
                </a:ext>
              </a:extLst>
            </p:cNvPr>
            <p:cNvSpPr txBox="1"/>
            <p:nvPr/>
          </p:nvSpPr>
          <p:spPr>
            <a:xfrm>
              <a:off x="1540938" y="5067329"/>
              <a:ext cx="1555750" cy="237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Innovatief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8" name="Picture 26">
              <a:extLst>
                <a:ext uri="{FF2B5EF4-FFF2-40B4-BE49-F238E27FC236}">
                  <a16:creationId xmlns:a16="http://schemas.microsoft.com/office/drawing/2014/main" id="{200056E6-B54A-C94D-9599-F382DC295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3" y="4977083"/>
              <a:ext cx="398396" cy="398396"/>
            </a:xfrm>
            <a:prstGeom prst="rect">
              <a:avLst/>
            </a:prstGeom>
          </p:spPr>
        </p:pic>
      </p:grpSp>
      <p:grpSp>
        <p:nvGrpSpPr>
          <p:cNvPr id="59" name="Group 73">
            <a:extLst>
              <a:ext uri="{FF2B5EF4-FFF2-40B4-BE49-F238E27FC236}">
                <a16:creationId xmlns:a16="http://schemas.microsoft.com/office/drawing/2014/main" id="{525B96C9-64BB-2A45-A0BB-ADE560693EE3}"/>
              </a:ext>
            </a:extLst>
          </p:cNvPr>
          <p:cNvGrpSpPr/>
          <p:nvPr/>
        </p:nvGrpSpPr>
        <p:grpSpPr>
          <a:xfrm>
            <a:off x="3975693" y="4733090"/>
            <a:ext cx="5035786" cy="1458284"/>
            <a:chOff x="764723" y="4833186"/>
            <a:chExt cx="2400653" cy="662056"/>
          </a:xfrm>
        </p:grpSpPr>
        <p:sp>
          <p:nvSpPr>
            <p:cNvPr id="61" name="Oval 21">
              <a:extLst>
                <a:ext uri="{FF2B5EF4-FFF2-40B4-BE49-F238E27FC236}">
                  <a16:creationId xmlns:a16="http://schemas.microsoft.com/office/drawing/2014/main" id="{9090CE99-2ADE-9740-AE0D-D5DCAA92D09C}"/>
                </a:ext>
              </a:extLst>
            </p:cNvPr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22">
              <a:extLst>
                <a:ext uri="{FF2B5EF4-FFF2-40B4-BE49-F238E27FC236}">
                  <a16:creationId xmlns:a16="http://schemas.microsoft.com/office/drawing/2014/main" id="{F955FA98-62DA-7B4A-A3B1-0D09613856FE}"/>
                </a:ext>
              </a:extLst>
            </p:cNvPr>
            <p:cNvSpPr txBox="1"/>
            <p:nvPr/>
          </p:nvSpPr>
          <p:spPr>
            <a:xfrm>
              <a:off x="1526812" y="5067329"/>
              <a:ext cx="1638564" cy="237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Ondernemend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gedrag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3" name="Picture 26">
              <a:extLst>
                <a:ext uri="{FF2B5EF4-FFF2-40B4-BE49-F238E27FC236}">
                  <a16:creationId xmlns:a16="http://schemas.microsoft.com/office/drawing/2014/main" id="{771E602F-330D-CF48-BED5-8D39E35E1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3" y="4977083"/>
              <a:ext cx="398396" cy="398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376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456543" y="131812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Leerjaar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1 tech-</a:t>
            </a:r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mavo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A81CDB-32D0-44DE-8C97-ED9715A26794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1D10B2-1E82-41AB-86A1-B072302828F6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B7722A-3558-43A6-B164-DF6A02A376BF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E304DF-F7E1-42ED-9E9B-4CE7C44D9B1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54F95C-E83F-4F9D-8AD7-617D43243D9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EAC4EE-D672-4D5A-8655-7DB7D57CBE0E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82A5AAB-A3CF-4918-97C8-8B57985F7526}"/>
              </a:ext>
            </a:extLst>
          </p:cNvPr>
          <p:cNvSpPr txBox="1"/>
          <p:nvPr/>
        </p:nvSpPr>
        <p:spPr>
          <a:xfrm>
            <a:off x="9693" y="1069488"/>
            <a:ext cx="117414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Nederlands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(4)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Engels (3)</a:t>
            </a:r>
          </a:p>
          <a:p>
            <a:pPr algn="ctr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Duits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(2)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Wiskunde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/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rekenen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(4)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Gym (3)</a:t>
            </a:r>
          </a:p>
          <a:p>
            <a:pPr algn="ctr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Kracht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in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Controle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(1)</a:t>
            </a:r>
          </a:p>
          <a:p>
            <a:pPr algn="ctr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Mens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Maatschappij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(2)</a:t>
            </a:r>
          </a:p>
          <a:p>
            <a:pPr algn="ctr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Biologie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(2)</a:t>
            </a:r>
          </a:p>
          <a:p>
            <a:pPr algn="ctr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Natuur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/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scheikunde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* (1)</a:t>
            </a:r>
          </a:p>
          <a:p>
            <a:pPr algn="ctr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Digitale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wijsheid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(1)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TECHNIEK (9)</a:t>
            </a:r>
          </a:p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Totaal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32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lesuren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F3109960-E602-434E-8A09-B94CBAF43367}"/>
              </a:ext>
            </a:extLst>
          </p:cNvPr>
          <p:cNvCxnSpPr/>
          <p:nvPr/>
        </p:nvCxnSpPr>
        <p:spPr>
          <a:xfrm>
            <a:off x="3661683" y="6096000"/>
            <a:ext cx="457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5935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68F216D60FC409ACC4357C8AD21C1" ma:contentTypeVersion="10" ma:contentTypeDescription="Een nieuw document maken." ma:contentTypeScope="" ma:versionID="78de9b2e65907f8ab74c4a872eac1f92">
  <xsd:schema xmlns:xsd="http://www.w3.org/2001/XMLSchema" xmlns:xs="http://www.w3.org/2001/XMLSchema" xmlns:p="http://schemas.microsoft.com/office/2006/metadata/properties" xmlns:ns3="ca6a4a1b-819a-4175-8916-761b51a84cff" targetNamespace="http://schemas.microsoft.com/office/2006/metadata/properties" ma:root="true" ma:fieldsID="592d7c800fd0d75ab636da216a8708bd" ns3:_="">
    <xsd:import namespace="ca6a4a1b-819a-4175-8916-761b51a84c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a4a1b-819a-4175-8916-761b51a84c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BBF99D-32B1-42C8-800D-BD6ED9275D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a4a1b-819a-4175-8916-761b51a84c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ADE636-D14C-4822-B8D8-3029B71121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204CA6-53B3-4CF0-A721-E089BD7DA0E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a6a4a1b-819a-4175-8916-761b51a84cff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15788</TotalTime>
  <Words>308</Words>
  <Application>Microsoft Office PowerPoint</Application>
  <PresentationFormat>Breedbeeld</PresentationFormat>
  <Paragraphs>110</Paragraphs>
  <Slides>18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Tw Cen MT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Rita van Valkengoed-van de Brug</cp:lastModifiedBy>
  <cp:revision>173</cp:revision>
  <dcterms:created xsi:type="dcterms:W3CDTF">2017-10-30T13:02:30Z</dcterms:created>
  <dcterms:modified xsi:type="dcterms:W3CDTF">2020-04-07T07:22:21Z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0x0101009B268F216D60FC409ACC4357C8AD21C1</vt:lpwstr>
  </property>
</Properties>
</file>