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9"/>
  </p:notesMasterIdLst>
  <p:sldIdLst>
    <p:sldId id="256" r:id="rId5"/>
    <p:sldId id="275" r:id="rId6"/>
    <p:sldId id="276" r:id="rId7"/>
    <p:sldId id="277" r:id="rId8"/>
    <p:sldId id="281" r:id="rId9"/>
    <p:sldId id="282" r:id="rId10"/>
    <p:sldId id="279" r:id="rId11"/>
    <p:sldId id="285" r:id="rId12"/>
    <p:sldId id="286" r:id="rId13"/>
    <p:sldId id="287" r:id="rId14"/>
    <p:sldId id="283" r:id="rId15"/>
    <p:sldId id="284" r:id="rId16"/>
    <p:sldId id="280" r:id="rId17"/>
    <p:sldId id="272"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EA"/>
          </a:solidFill>
        </a:fill>
      </a:tcStyle>
    </a:wholeTbl>
    <a:band2H>
      <a:tcTxStyle/>
      <a:tcStyle>
        <a:tcBdr/>
        <a:fill>
          <a:solidFill>
            <a:srgbClr val="E6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EA"/>
          </a:solidFill>
        </a:fill>
      </a:tcStyle>
    </a:wholeTbl>
    <a:band2H>
      <a:tcTxStyle/>
      <a:tcStyle>
        <a:tcBdr/>
        <a:fill>
          <a:solidFill>
            <a:srgbClr val="E6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EF1"/>
          </a:solidFill>
        </a:fill>
      </a:tcStyle>
    </a:wholeTbl>
    <a:band2H>
      <a:tcTxStyle/>
      <a:tcStyle>
        <a:tcBdr/>
        <a:fill>
          <a:solidFill>
            <a:srgbClr val="E6F6F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9CE"/>
          </a:solidFill>
        </a:fill>
      </a:tcStyle>
    </a:wholeTbl>
    <a:band2H>
      <a:tcTxStyle/>
      <a:tcStyle>
        <a:tcBdr/>
        <a:fill>
          <a:solidFill>
            <a:srgbClr val="F0F4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58932" autoAdjust="0"/>
  </p:normalViewPr>
  <p:slideViewPr>
    <p:cSldViewPr snapToGrid="0">
      <p:cViewPr varScale="1">
        <p:scale>
          <a:sx n="53" d="100"/>
          <a:sy n="53" d="100"/>
        </p:scale>
        <p:origin x="1578"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0" name="Shape 160"/>
          <p:cNvSpPr>
            <a:spLocks noGrp="1" noRot="1" noChangeAspect="1"/>
          </p:cNvSpPr>
          <p:nvPr>
            <p:ph type="sldImg"/>
          </p:nvPr>
        </p:nvSpPr>
        <p:spPr>
          <a:xfrm>
            <a:off x="1143000" y="685800"/>
            <a:ext cx="4572000" cy="3429000"/>
          </a:xfrm>
          <a:prstGeom prst="rect">
            <a:avLst/>
          </a:prstGeom>
        </p:spPr>
        <p:txBody>
          <a:bodyPr/>
          <a:lstStyle/>
          <a:p>
            <a:endParaRPr/>
          </a:p>
        </p:txBody>
      </p:sp>
      <p:sp>
        <p:nvSpPr>
          <p:cNvPr id="161" name="Shape 16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4097969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Communicatie is dus belangrijk. </a:t>
            </a:r>
          </a:p>
          <a:p>
            <a:r>
              <a:rPr lang="nl-NL" dirty="0"/>
              <a:t>Een aantal aandachtspunten gaan we bij langs:</a:t>
            </a:r>
          </a:p>
          <a:p>
            <a:pPr marL="171450" indent="-171450">
              <a:buFontTx/>
              <a:buChar char="-"/>
            </a:pPr>
            <a:r>
              <a:rPr lang="nl-NL" dirty="0"/>
              <a:t>Gehoord en begrepen worden</a:t>
            </a:r>
          </a:p>
          <a:p>
            <a:pPr marL="171450" indent="-171450">
              <a:buFontTx/>
              <a:buChar char="-"/>
            </a:pPr>
            <a:r>
              <a:rPr lang="nl-NL" dirty="0"/>
              <a:t>Luisteren naar feedback vanuit kennis en ervaring</a:t>
            </a:r>
          </a:p>
          <a:p>
            <a:pPr marL="171450" indent="-171450">
              <a:buFontTx/>
              <a:buChar char="-"/>
            </a:pPr>
            <a:r>
              <a:rPr lang="nl-NL" dirty="0"/>
              <a:t>Relatie opbouwen en onderhouden, maakt dat men loyaal wordt aan een project of verandering</a:t>
            </a:r>
          </a:p>
          <a:p>
            <a:pPr marL="171450" indent="-171450">
              <a:buFontTx/>
              <a:buChar char="-"/>
            </a:pPr>
            <a:r>
              <a:rPr lang="nl-NL" dirty="0"/>
              <a:t>Informeren, betrekken, raadplegen, ambassadeurschap </a:t>
            </a:r>
          </a:p>
        </p:txBody>
      </p:sp>
    </p:spTree>
    <p:extLst>
      <p:ext uri="{BB962C8B-B14F-4D97-AF65-F5344CB8AC3E}">
        <p14:creationId xmlns:p14="http://schemas.microsoft.com/office/powerpoint/2010/main" val="1264999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Goed, we gaan eerst eens aan de slag.</a:t>
            </a:r>
          </a:p>
          <a:p>
            <a:r>
              <a:rPr lang="nl-NL" dirty="0"/>
              <a:t>Ik wil jullie vragen, alleen of met iemand die naast je zit, na te denken over wie de stakeholders van jouw organisatie zijn. Breng ze eens in beeld en probeer direct ook een verondersteld belang te omschrijven. Dat is opdracht 1</a:t>
            </a:r>
          </a:p>
          <a:p>
            <a:endParaRPr lang="nl-NL" dirty="0"/>
          </a:p>
          <a:p>
            <a:r>
              <a:rPr lang="nl-NL" dirty="0"/>
              <a:t>Opdracht 2: maak hier eens een plaatje van. Waar liggen verbindingen. Hoe groot wil je de partijen tekenen? </a:t>
            </a:r>
          </a:p>
        </p:txBody>
      </p:sp>
    </p:spTree>
    <p:extLst>
      <p:ext uri="{BB962C8B-B14F-4D97-AF65-F5344CB8AC3E}">
        <p14:creationId xmlns:p14="http://schemas.microsoft.com/office/powerpoint/2010/main" val="1183044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Hier zie je het plaatje wat vanuit De Meerwaarde is gemaakt t.a.v. de stakeholders. </a:t>
            </a:r>
          </a:p>
          <a:p>
            <a:r>
              <a:rPr lang="nl-NL" dirty="0"/>
              <a:t>Uitleggen</a:t>
            </a:r>
          </a:p>
          <a:p>
            <a:endParaRPr lang="nl-NL" dirty="0"/>
          </a:p>
          <a:p>
            <a:r>
              <a:rPr lang="nl-NL" dirty="0"/>
              <a:t>Terug naar de opdracht: wie wil iets zeggen over de opdracht? Wat viel je op toen je erover na ging denken? Wat neem je mee?</a:t>
            </a:r>
          </a:p>
          <a:p>
            <a:endParaRPr lang="nl-NL" dirty="0"/>
          </a:p>
        </p:txBody>
      </p:sp>
    </p:spTree>
    <p:extLst>
      <p:ext uri="{BB962C8B-B14F-4D97-AF65-F5344CB8AC3E}">
        <p14:creationId xmlns:p14="http://schemas.microsoft.com/office/powerpoint/2010/main" val="1708608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Nog een aantal nabranders tot besluit.</a:t>
            </a:r>
          </a:p>
          <a:p>
            <a:r>
              <a:rPr lang="nl-NL" dirty="0"/>
              <a:t/>
            </a:r>
            <a:br>
              <a:rPr lang="nl-NL" dirty="0"/>
            </a:br>
            <a:r>
              <a:rPr lang="nl-NL" dirty="0"/>
              <a:t>Dank voor jullie aandacht.</a:t>
            </a:r>
          </a:p>
        </p:txBody>
      </p:sp>
    </p:spTree>
    <p:extLst>
      <p:ext uri="{BB962C8B-B14F-4D97-AF65-F5344CB8AC3E}">
        <p14:creationId xmlns:p14="http://schemas.microsoft.com/office/powerpoint/2010/main" val="168800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396691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4041619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588935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Het gaat bij stakeholdersbeleid om het formuleren en verwezenlijken van strategische doelen. Op veel scholen zie ik dat het meer ad-hoc plaatsvindt. Bij het begrip stakeholders denkt men dan bijv. aan: contact met stagebedrijven (vaak op docentniveau) / Ouderparticipatie. Los van visie en doelen wordt er dan, met de beste bedoelingen overigens, vorm gegeven aan stakeholdersbeleid.</a:t>
            </a:r>
          </a:p>
          <a:p>
            <a:endParaRPr lang="nl-NL" dirty="0"/>
          </a:p>
          <a:p>
            <a:r>
              <a:rPr lang="nl-NL" dirty="0"/>
              <a:t>Bij stakeholdersbeleid gaat het meer over het overzicht over alle stakeholders en de organisatie van de invloed en verbinding van die stakeholders</a:t>
            </a:r>
          </a:p>
        </p:txBody>
      </p:sp>
    </p:spTree>
    <p:extLst>
      <p:ext uri="{BB962C8B-B14F-4D97-AF65-F5344CB8AC3E}">
        <p14:creationId xmlns:p14="http://schemas.microsoft.com/office/powerpoint/2010/main" val="3909851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Om strategische doelen te formuleren en beleid te maken is dus nodig dat we het speelveld kennen. Wie zijn de stakeholders?</a:t>
            </a:r>
          </a:p>
          <a:p>
            <a:endParaRPr lang="nl-NL" dirty="0"/>
          </a:p>
          <a:p>
            <a:r>
              <a:rPr lang="nl-NL" dirty="0"/>
              <a:t/>
            </a:r>
            <a:br>
              <a:rPr lang="nl-NL" dirty="0"/>
            </a:br>
            <a:r>
              <a:rPr lang="nl-NL" dirty="0"/>
              <a:t>Ik noemde net al de stagebedrijven en de ouders, maar er zijn veel meer belanghebbenden van de schoolorganisatie te benoemen. Elk met een eigen invloed en belang.</a:t>
            </a:r>
          </a:p>
          <a:p>
            <a:endParaRPr lang="nl-NL" dirty="0"/>
          </a:p>
          <a:p>
            <a:r>
              <a:rPr lang="nl-NL" dirty="0"/>
              <a:t>Hier komen we straks nog op terug.</a:t>
            </a:r>
          </a:p>
          <a:p>
            <a:endParaRPr lang="nl-NL" dirty="0"/>
          </a:p>
        </p:txBody>
      </p:sp>
    </p:spTree>
    <p:extLst>
      <p:ext uri="{BB962C8B-B14F-4D97-AF65-F5344CB8AC3E}">
        <p14:creationId xmlns:p14="http://schemas.microsoft.com/office/powerpoint/2010/main" val="2504242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Stakeholders kunnen gebruikt worden om veranderingen te bespoedigen en daarbij de verbindingen te verduurzamen. Door het meenemen van de stakeholders vanaf aanvang (ik noem dat gestuurd de invloed laten gelden, als school bepaal je de agenda) en de belangen enigszins vertegenwoordigd te krijgen in het beleid, voelen organisaties en mensen zich serieus genomen.</a:t>
            </a:r>
          </a:p>
        </p:txBody>
      </p:sp>
    </p:spTree>
    <p:extLst>
      <p:ext uri="{BB962C8B-B14F-4D97-AF65-F5344CB8AC3E}">
        <p14:creationId xmlns:p14="http://schemas.microsoft.com/office/powerpoint/2010/main" val="3548849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En als men zich serieus genomen voelt en betrokken is, kan men ook de boodschap mee uit dragen. Dat kan een </a:t>
            </a:r>
            <a:r>
              <a:rPr lang="nl-NL" dirty="0" err="1"/>
              <a:t>olievlek-werking</a:t>
            </a:r>
            <a:r>
              <a:rPr lang="nl-NL" dirty="0"/>
              <a:t> hebben. </a:t>
            </a:r>
          </a:p>
          <a:p>
            <a:r>
              <a:rPr lang="nl-NL" dirty="0"/>
              <a:t>De andere kant op kan ook natuurlijk en soms is de lijn dun. Dan zal misschien eerst  gewerkt moeten worden aan de verbetering van het contact.</a:t>
            </a:r>
          </a:p>
          <a:p>
            <a:endParaRPr lang="nl-NL" dirty="0"/>
          </a:p>
          <a:p>
            <a:r>
              <a:rPr lang="nl-NL" dirty="0"/>
              <a:t>Het is wel van wezenlijk belang, dat voel je wel aan. Als een aantal stakeholders niet meewil op de ingeslagen weg, kunnen ze je ook danig in de weg zitten.</a:t>
            </a:r>
          </a:p>
        </p:txBody>
      </p:sp>
    </p:spTree>
    <p:extLst>
      <p:ext uri="{BB962C8B-B14F-4D97-AF65-F5344CB8AC3E}">
        <p14:creationId xmlns:p14="http://schemas.microsoft.com/office/powerpoint/2010/main" val="2438628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Draagvlak dus, maar als het op de uitvoering aankomt kan een zelfs een bepaalde mate van support en medewerking worden verwacht. </a:t>
            </a:r>
          </a:p>
          <a:p>
            <a:r>
              <a:rPr lang="nl-NL" dirty="0"/>
              <a:t>De verwachtingen van de verschillende partijen moeten wel goed in beeld zijn en in goede banen worden geleid.</a:t>
            </a:r>
          </a:p>
          <a:p>
            <a:r>
              <a:rPr lang="nl-NL" dirty="0"/>
              <a:t>Communicatie en transparantie is daarbij van wezenlijk belang. Als men het idee heeft dat er achter iemands rug om iets besloten is, kun je zo een belangrijke partij kwijt zijn of ineens tegen je hebben. Daarom is het ook belangrijk dat je als organisatie de leiding neemt en kunt sturen op je doelen. Als je weet wat je zelf wilt, wordt je minder snel overvallen door strategische doelen van andere organisaties, want zoals gezegd de belangen zijn soms groot en ook aan de andere kant wordt beleid gevoerd. Ik wil overigens niet het beeld meegeven van strijd. Juist het tegenovergestelde zou het doel moeten zijn. </a:t>
            </a:r>
          </a:p>
        </p:txBody>
      </p:sp>
    </p:spTree>
    <p:extLst>
      <p:ext uri="{BB962C8B-B14F-4D97-AF65-F5344CB8AC3E}">
        <p14:creationId xmlns:p14="http://schemas.microsoft.com/office/powerpoint/2010/main" val="22296891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eldia">
    <p:spTree>
      <p:nvGrpSpPr>
        <p:cNvPr id="1" name=""/>
        <p:cNvGrpSpPr/>
        <p:nvPr/>
      </p:nvGrpSpPr>
      <p:grpSpPr>
        <a:xfrm>
          <a:off x="0" y="0"/>
          <a:ext cx="0" cy="0"/>
          <a:chOff x="0" y="0"/>
          <a:chExt cx="0" cy="0"/>
        </a:xfrm>
      </p:grpSpPr>
      <p:sp>
        <p:nvSpPr>
          <p:cNvPr id="13" name="Titeltekst"/>
          <p:cNvSpPr txBox="1">
            <a:spLocks noGrp="1"/>
          </p:cNvSpPr>
          <p:nvPr>
            <p:ph type="title"/>
          </p:nvPr>
        </p:nvSpPr>
        <p:spPr>
          <a:xfrm>
            <a:off x="6002215" y="1238078"/>
            <a:ext cx="6189785" cy="2387602"/>
          </a:xfrm>
          <a:prstGeom prst="rect">
            <a:avLst/>
          </a:prstGeom>
        </p:spPr>
        <p:txBody>
          <a:bodyPr anchor="b"/>
          <a:lstStyle>
            <a:lvl1pPr algn="ctr">
              <a:defRPr sz="6000">
                <a:solidFill>
                  <a:srgbClr val="2B3972"/>
                </a:solidFill>
              </a:defRPr>
            </a:lvl1pPr>
          </a:lstStyle>
          <a:p>
            <a:r>
              <a:t>Titeltekst</a:t>
            </a:r>
          </a:p>
        </p:txBody>
      </p:sp>
      <p:sp>
        <p:nvSpPr>
          <p:cNvPr id="14" name="Hoofdtekst - niveau één…"/>
          <p:cNvSpPr txBox="1">
            <a:spLocks noGrp="1"/>
          </p:cNvSpPr>
          <p:nvPr>
            <p:ph type="body" sz="quarter" idx="1"/>
          </p:nvPr>
        </p:nvSpPr>
        <p:spPr>
          <a:xfrm>
            <a:off x="6002215" y="3625679"/>
            <a:ext cx="617103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Hoofdtekst - niveau één</a:t>
            </a:r>
          </a:p>
          <a:p>
            <a:pPr lvl="1"/>
            <a:r>
              <a:t>Hoofdtekst - niveau twee</a:t>
            </a:r>
          </a:p>
          <a:p>
            <a:pPr lvl="2"/>
            <a:r>
              <a:t>Hoofdtekst - niveau drie</a:t>
            </a:r>
          </a:p>
          <a:p>
            <a:pPr lvl="3"/>
            <a:r>
              <a:t>Hoofdtekst - niveau vier</a:t>
            </a:r>
          </a:p>
          <a:p>
            <a:pPr lvl="4"/>
            <a:r>
              <a:t>Hoofdtekst - niveau vijf</a:t>
            </a:r>
          </a:p>
        </p:txBody>
      </p:sp>
      <p:pic>
        <p:nvPicPr>
          <p:cNvPr id="15" name="Afbeelding 6" descr="Afbeelding 6"/>
          <p:cNvPicPr>
            <a:picLocks noChangeAspect="1"/>
          </p:cNvPicPr>
          <p:nvPr/>
        </p:nvPicPr>
        <p:blipFill>
          <a:blip r:embed="rId2">
            <a:extLst/>
          </a:blip>
          <a:stretch>
            <a:fillRect/>
          </a:stretch>
        </p:blipFill>
        <p:spPr>
          <a:xfrm>
            <a:off x="224096" y="182075"/>
            <a:ext cx="4766141" cy="858764"/>
          </a:xfrm>
          <a:prstGeom prst="rect">
            <a:avLst/>
          </a:prstGeom>
          <a:ln w="12700">
            <a:miter lim="400000"/>
          </a:ln>
        </p:spPr>
      </p:pic>
      <p:sp>
        <p:nvSpPr>
          <p:cNvPr id="16" name="Dianummer"/>
          <p:cNvSpPr txBox="1">
            <a:spLocks noGrp="1"/>
          </p:cNvSpPr>
          <p:nvPr>
            <p:ph type="sldNum" sz="quarter" idx="2"/>
          </p:nvPr>
        </p:nvSpPr>
        <p:spPr>
          <a:xfrm>
            <a:off x="8478981" y="6232199"/>
            <a:ext cx="258620" cy="248302"/>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eldia">
    <p:spTree>
      <p:nvGrpSpPr>
        <p:cNvPr id="1" name=""/>
        <p:cNvGrpSpPr/>
        <p:nvPr/>
      </p:nvGrpSpPr>
      <p:grpSpPr>
        <a:xfrm>
          <a:off x="0" y="0"/>
          <a:ext cx="0" cy="0"/>
          <a:chOff x="0" y="0"/>
          <a:chExt cx="0" cy="0"/>
        </a:xfrm>
      </p:grpSpPr>
      <p:sp>
        <p:nvSpPr>
          <p:cNvPr id="126" name="Titeltekst"/>
          <p:cNvSpPr txBox="1">
            <a:spLocks noGrp="1"/>
          </p:cNvSpPr>
          <p:nvPr>
            <p:ph type="title"/>
          </p:nvPr>
        </p:nvSpPr>
        <p:spPr>
          <a:xfrm>
            <a:off x="6002215" y="1238078"/>
            <a:ext cx="6189785" cy="2387602"/>
          </a:xfrm>
          <a:prstGeom prst="rect">
            <a:avLst/>
          </a:prstGeom>
        </p:spPr>
        <p:txBody>
          <a:bodyPr anchor="b"/>
          <a:lstStyle>
            <a:lvl1pPr algn="ctr">
              <a:defRPr sz="6000">
                <a:solidFill>
                  <a:srgbClr val="2B3972"/>
                </a:solidFill>
              </a:defRPr>
            </a:lvl1pPr>
          </a:lstStyle>
          <a:p>
            <a:r>
              <a:t>Titeltekst</a:t>
            </a:r>
          </a:p>
        </p:txBody>
      </p:sp>
      <p:sp>
        <p:nvSpPr>
          <p:cNvPr id="127" name="Hoofdtekst - niveau één…"/>
          <p:cNvSpPr txBox="1">
            <a:spLocks noGrp="1"/>
          </p:cNvSpPr>
          <p:nvPr>
            <p:ph type="body" sz="quarter" idx="1"/>
          </p:nvPr>
        </p:nvSpPr>
        <p:spPr>
          <a:xfrm>
            <a:off x="6002215" y="3625679"/>
            <a:ext cx="6171030" cy="1655768"/>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Hoofdtekst - niveau één</a:t>
            </a:r>
          </a:p>
          <a:p>
            <a:pPr lvl="1"/>
            <a:r>
              <a:t>Hoofdtekst - niveau twee</a:t>
            </a:r>
          </a:p>
          <a:p>
            <a:pPr lvl="2"/>
            <a:r>
              <a:t>Hoofdtekst - niveau drie</a:t>
            </a:r>
          </a:p>
          <a:p>
            <a:pPr lvl="3"/>
            <a:r>
              <a:t>Hoofdtekst - niveau vier</a:t>
            </a:r>
          </a:p>
          <a:p>
            <a:pPr lvl="4"/>
            <a:r>
              <a:t>Hoofdtekst - niveau vijf</a:t>
            </a:r>
          </a:p>
        </p:txBody>
      </p:sp>
      <p:pic>
        <p:nvPicPr>
          <p:cNvPr id="128" name="Afbeelding 6" descr="Afbeelding 6"/>
          <p:cNvPicPr>
            <a:picLocks noChangeAspect="1"/>
          </p:cNvPicPr>
          <p:nvPr/>
        </p:nvPicPr>
        <p:blipFill>
          <a:blip r:embed="rId2">
            <a:extLst/>
          </a:blip>
          <a:stretch>
            <a:fillRect/>
          </a:stretch>
        </p:blipFill>
        <p:spPr>
          <a:xfrm>
            <a:off x="224096" y="182075"/>
            <a:ext cx="4766141" cy="858764"/>
          </a:xfrm>
          <a:prstGeom prst="rect">
            <a:avLst/>
          </a:prstGeom>
          <a:ln w="12700">
            <a:miter lim="400000"/>
          </a:ln>
        </p:spPr>
      </p:pic>
      <p:sp>
        <p:nvSpPr>
          <p:cNvPr id="129" name="Dianummer"/>
          <p:cNvSpPr txBox="1">
            <a:spLocks noGrp="1"/>
          </p:cNvSpPr>
          <p:nvPr>
            <p:ph type="sldNum" sz="quarter" idx="2"/>
          </p:nvPr>
        </p:nvSpPr>
        <p:spPr>
          <a:xfrm>
            <a:off x="8478983" y="6232199"/>
            <a:ext cx="258620" cy="248302"/>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Inhoud van twee">
    <p:spTree>
      <p:nvGrpSpPr>
        <p:cNvPr id="1" name=""/>
        <p:cNvGrpSpPr/>
        <p:nvPr/>
      </p:nvGrpSpPr>
      <p:grpSpPr>
        <a:xfrm>
          <a:off x="0" y="0"/>
          <a:ext cx="0" cy="0"/>
          <a:chOff x="0" y="0"/>
          <a:chExt cx="0" cy="0"/>
        </a:xfrm>
      </p:grpSpPr>
      <p:sp>
        <p:nvSpPr>
          <p:cNvPr id="41" name="Titeltekst"/>
          <p:cNvSpPr txBox="1">
            <a:spLocks noGrp="1"/>
          </p:cNvSpPr>
          <p:nvPr>
            <p:ph type="title"/>
          </p:nvPr>
        </p:nvSpPr>
        <p:spPr>
          <a:prstGeom prst="rect">
            <a:avLst/>
          </a:prstGeom>
        </p:spPr>
        <p:txBody>
          <a:bodyPr/>
          <a:lstStyle/>
          <a:p>
            <a:r>
              <a:t>Titeltekst</a:t>
            </a:r>
          </a:p>
        </p:txBody>
      </p:sp>
      <p:sp>
        <p:nvSpPr>
          <p:cNvPr id="42" name="Hoofdtekst - niveau één…"/>
          <p:cNvSpPr txBox="1">
            <a:spLocks noGrp="1"/>
          </p:cNvSpPr>
          <p:nvPr>
            <p:ph type="body" sz="half" idx="1"/>
          </p:nvPr>
        </p:nvSpPr>
        <p:spPr>
          <a:xfrm>
            <a:off x="838200" y="1825625"/>
            <a:ext cx="5181600" cy="4351338"/>
          </a:xfrm>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43" name="Rechte verbindingslijn 7"/>
          <p:cNvSpPr/>
          <p:nvPr/>
        </p:nvSpPr>
        <p:spPr>
          <a:xfrm>
            <a:off x="-2" y="6356350"/>
            <a:ext cx="12192005" cy="0"/>
          </a:xfrm>
          <a:prstGeom prst="line">
            <a:avLst/>
          </a:prstGeom>
          <a:ln w="57150">
            <a:solidFill>
              <a:srgbClr val="27A8E0"/>
            </a:solidFill>
            <a:miter/>
          </a:ln>
        </p:spPr>
        <p:txBody>
          <a:bodyPr lIns="45718" tIns="45718" rIns="45718" bIns="45718"/>
          <a:lstStyle/>
          <a:p>
            <a:endParaRPr/>
          </a:p>
        </p:txBody>
      </p:sp>
      <p:pic>
        <p:nvPicPr>
          <p:cNvPr id="44" name="Afbeelding 8" descr="Afbeelding 8"/>
          <p:cNvPicPr>
            <a:picLocks noChangeAspect="1"/>
          </p:cNvPicPr>
          <p:nvPr/>
        </p:nvPicPr>
        <p:blipFill>
          <a:blip r:embed="rId2">
            <a:extLst/>
          </a:blip>
          <a:stretch>
            <a:fillRect/>
          </a:stretch>
        </p:blipFill>
        <p:spPr>
          <a:xfrm>
            <a:off x="9064251" y="27202"/>
            <a:ext cx="3002037" cy="540909"/>
          </a:xfrm>
          <a:prstGeom prst="rect">
            <a:avLst/>
          </a:prstGeom>
          <a:ln w="12700">
            <a:miter lim="400000"/>
          </a:ln>
        </p:spPr>
      </p:pic>
      <p:sp>
        <p:nvSpPr>
          <p:cNvPr id="45"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Vergelijking">
    <p:spTree>
      <p:nvGrpSpPr>
        <p:cNvPr id="1" name=""/>
        <p:cNvGrpSpPr/>
        <p:nvPr/>
      </p:nvGrpSpPr>
      <p:grpSpPr>
        <a:xfrm>
          <a:off x="0" y="0"/>
          <a:ext cx="0" cy="0"/>
          <a:chOff x="0" y="0"/>
          <a:chExt cx="0" cy="0"/>
        </a:xfrm>
      </p:grpSpPr>
      <p:sp>
        <p:nvSpPr>
          <p:cNvPr id="52" name="Titeltekst"/>
          <p:cNvSpPr txBox="1">
            <a:spLocks noGrp="1"/>
          </p:cNvSpPr>
          <p:nvPr>
            <p:ph type="title"/>
          </p:nvPr>
        </p:nvSpPr>
        <p:spPr>
          <a:xfrm>
            <a:off x="839787" y="365125"/>
            <a:ext cx="10515601" cy="1325563"/>
          </a:xfrm>
          <a:prstGeom prst="rect">
            <a:avLst/>
          </a:prstGeom>
        </p:spPr>
        <p:txBody>
          <a:bodyPr/>
          <a:lstStyle/>
          <a:p>
            <a:r>
              <a:t>Titeltekst</a:t>
            </a:r>
          </a:p>
        </p:txBody>
      </p:sp>
      <p:sp>
        <p:nvSpPr>
          <p:cNvPr id="53" name="Hoofdtekst - niveau één…"/>
          <p:cNvSpPr txBox="1">
            <a:spLocks noGrp="1"/>
          </p:cNvSpPr>
          <p:nvPr>
            <p:ph type="body" sz="quarter" idx="1"/>
          </p:nvPr>
        </p:nvSpPr>
        <p:spPr>
          <a:xfrm>
            <a:off x="839787" y="1681163"/>
            <a:ext cx="5157790" cy="823915"/>
          </a:xfrm>
          <a:prstGeom prst="rect">
            <a:avLst/>
          </a:prstGeom>
        </p:spPr>
        <p:txBody>
          <a:bodyPr anchor="b"/>
          <a:lstStyle>
            <a:lvl1pPr marL="0" indent="0">
              <a:buSzTx/>
              <a:buFontTx/>
              <a:buNone/>
              <a:defRPr sz="2400" b="1">
                <a:latin typeface="+mj-lt"/>
                <a:ea typeface="+mj-ea"/>
                <a:cs typeface="+mj-cs"/>
                <a:sym typeface="Helvetica"/>
              </a:defRPr>
            </a:lvl1pPr>
            <a:lvl2pPr marL="0" indent="0">
              <a:buSzTx/>
              <a:buFontTx/>
              <a:buNone/>
              <a:defRPr sz="2400" b="1">
                <a:latin typeface="+mj-lt"/>
                <a:ea typeface="+mj-ea"/>
                <a:cs typeface="+mj-cs"/>
                <a:sym typeface="Helvetica"/>
              </a:defRPr>
            </a:lvl2pPr>
            <a:lvl3pPr marL="0" indent="0">
              <a:buSzTx/>
              <a:buFontTx/>
              <a:buNone/>
              <a:defRPr sz="2400" b="1">
                <a:latin typeface="+mj-lt"/>
                <a:ea typeface="+mj-ea"/>
                <a:cs typeface="+mj-cs"/>
                <a:sym typeface="Helvetica"/>
              </a:defRPr>
            </a:lvl3pPr>
            <a:lvl4pPr marL="0" indent="0">
              <a:buSzTx/>
              <a:buFontTx/>
              <a:buNone/>
              <a:defRPr sz="2400" b="1">
                <a:latin typeface="+mj-lt"/>
                <a:ea typeface="+mj-ea"/>
                <a:cs typeface="+mj-cs"/>
                <a:sym typeface="Helvetica"/>
              </a:defRPr>
            </a:lvl4pPr>
            <a:lvl5pPr marL="0" indent="0">
              <a:buSzTx/>
              <a:buFontTx/>
              <a:buNone/>
              <a:defRPr sz="2400" b="1">
                <a:latin typeface="+mj-lt"/>
                <a:ea typeface="+mj-ea"/>
                <a:cs typeface="+mj-cs"/>
                <a:sym typeface="Helvetica"/>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54" name="Tijdelijke aanduiding voor tekst 4"/>
          <p:cNvSpPr>
            <a:spLocks noGrp="1"/>
          </p:cNvSpPr>
          <p:nvPr>
            <p:ph type="body" sz="quarter" idx="13"/>
          </p:nvPr>
        </p:nvSpPr>
        <p:spPr>
          <a:xfrm>
            <a:off x="6172200" y="1681163"/>
            <a:ext cx="5183188" cy="823914"/>
          </a:xfrm>
          <a:prstGeom prst="rect">
            <a:avLst/>
          </a:prstGeom>
        </p:spPr>
        <p:txBody>
          <a:bodyPr anchor="b"/>
          <a:lstStyle/>
          <a:p>
            <a:endParaRPr/>
          </a:p>
        </p:txBody>
      </p:sp>
      <p:sp>
        <p:nvSpPr>
          <p:cNvPr id="55"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Alleen titel">
    <p:spTree>
      <p:nvGrpSpPr>
        <p:cNvPr id="1" name=""/>
        <p:cNvGrpSpPr/>
        <p:nvPr/>
      </p:nvGrpSpPr>
      <p:grpSpPr>
        <a:xfrm>
          <a:off x="0" y="0"/>
          <a:ext cx="0" cy="0"/>
          <a:chOff x="0" y="0"/>
          <a:chExt cx="0" cy="0"/>
        </a:xfrm>
      </p:grpSpPr>
      <p:sp>
        <p:nvSpPr>
          <p:cNvPr id="62" name="Titeltekst"/>
          <p:cNvSpPr txBox="1">
            <a:spLocks noGrp="1"/>
          </p:cNvSpPr>
          <p:nvPr>
            <p:ph type="title"/>
          </p:nvPr>
        </p:nvSpPr>
        <p:spPr>
          <a:prstGeom prst="rect">
            <a:avLst/>
          </a:prstGeom>
        </p:spPr>
        <p:txBody>
          <a:bodyPr/>
          <a:lstStyle/>
          <a:p>
            <a:r>
              <a:t>Titeltekst</a:t>
            </a:r>
          </a:p>
        </p:txBody>
      </p:sp>
      <p:sp>
        <p:nvSpPr>
          <p:cNvPr id="63"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Leeg">
    <p:spTree>
      <p:nvGrpSpPr>
        <p:cNvPr id="1" name=""/>
        <p:cNvGrpSpPr/>
        <p:nvPr/>
      </p:nvGrpSpPr>
      <p:grpSpPr>
        <a:xfrm>
          <a:off x="0" y="0"/>
          <a:ext cx="0" cy="0"/>
          <a:chOff x="0" y="0"/>
          <a:chExt cx="0" cy="0"/>
        </a:xfrm>
      </p:grpSpPr>
      <p:sp>
        <p:nvSpPr>
          <p:cNvPr id="70"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Inhoud met bijschrift">
    <p:spTree>
      <p:nvGrpSpPr>
        <p:cNvPr id="1" name=""/>
        <p:cNvGrpSpPr/>
        <p:nvPr/>
      </p:nvGrpSpPr>
      <p:grpSpPr>
        <a:xfrm>
          <a:off x="0" y="0"/>
          <a:ext cx="0" cy="0"/>
          <a:chOff x="0" y="0"/>
          <a:chExt cx="0" cy="0"/>
        </a:xfrm>
      </p:grpSpPr>
      <p:sp>
        <p:nvSpPr>
          <p:cNvPr id="77" name="Titeltekst"/>
          <p:cNvSpPr txBox="1">
            <a:spLocks noGrp="1"/>
          </p:cNvSpPr>
          <p:nvPr>
            <p:ph type="title"/>
          </p:nvPr>
        </p:nvSpPr>
        <p:spPr>
          <a:xfrm>
            <a:off x="839787" y="457200"/>
            <a:ext cx="3932240" cy="1600200"/>
          </a:xfrm>
          <a:prstGeom prst="rect">
            <a:avLst/>
          </a:prstGeom>
        </p:spPr>
        <p:txBody>
          <a:bodyPr anchor="b"/>
          <a:lstStyle>
            <a:lvl1pPr>
              <a:defRPr sz="3200"/>
            </a:lvl1pPr>
          </a:lstStyle>
          <a:p>
            <a:r>
              <a:t>Titeltekst</a:t>
            </a:r>
          </a:p>
        </p:txBody>
      </p:sp>
      <p:sp>
        <p:nvSpPr>
          <p:cNvPr id="78" name="Hoofdtekst - niveau één…"/>
          <p:cNvSpPr txBox="1">
            <a:spLocks noGrp="1"/>
          </p:cNvSpPr>
          <p:nvPr>
            <p:ph type="body" sz="half" idx="1"/>
          </p:nvPr>
        </p:nvSpPr>
        <p:spPr>
          <a:xfrm>
            <a:off x="5183187" y="987425"/>
            <a:ext cx="6172203"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79" name="Tijdelijke aanduiding voor tekst 3"/>
          <p:cNvSpPr>
            <a:spLocks noGrp="1"/>
          </p:cNvSpPr>
          <p:nvPr>
            <p:ph type="body" sz="quarter" idx="13"/>
          </p:nvPr>
        </p:nvSpPr>
        <p:spPr>
          <a:xfrm>
            <a:off x="839786" y="2057400"/>
            <a:ext cx="3932241" cy="3811588"/>
          </a:xfrm>
          <a:prstGeom prst="rect">
            <a:avLst/>
          </a:prstGeom>
        </p:spPr>
        <p:txBody>
          <a:bodyPr/>
          <a:lstStyle/>
          <a:p>
            <a:endParaRPr/>
          </a:p>
        </p:txBody>
      </p:sp>
      <p:sp>
        <p:nvSpPr>
          <p:cNvPr id="80"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Afbeelding met bijschrift">
    <p:spTree>
      <p:nvGrpSpPr>
        <p:cNvPr id="1" name=""/>
        <p:cNvGrpSpPr/>
        <p:nvPr/>
      </p:nvGrpSpPr>
      <p:grpSpPr>
        <a:xfrm>
          <a:off x="0" y="0"/>
          <a:ext cx="0" cy="0"/>
          <a:chOff x="0" y="0"/>
          <a:chExt cx="0" cy="0"/>
        </a:xfrm>
      </p:grpSpPr>
      <p:sp>
        <p:nvSpPr>
          <p:cNvPr id="87" name="Titeltekst"/>
          <p:cNvSpPr txBox="1">
            <a:spLocks noGrp="1"/>
          </p:cNvSpPr>
          <p:nvPr>
            <p:ph type="title"/>
          </p:nvPr>
        </p:nvSpPr>
        <p:spPr>
          <a:xfrm>
            <a:off x="839787" y="457200"/>
            <a:ext cx="3932240" cy="1600200"/>
          </a:xfrm>
          <a:prstGeom prst="rect">
            <a:avLst/>
          </a:prstGeom>
        </p:spPr>
        <p:txBody>
          <a:bodyPr anchor="b"/>
          <a:lstStyle>
            <a:lvl1pPr>
              <a:defRPr sz="3200"/>
            </a:lvl1pPr>
          </a:lstStyle>
          <a:p>
            <a:r>
              <a:t>Titeltekst</a:t>
            </a:r>
          </a:p>
        </p:txBody>
      </p:sp>
      <p:sp>
        <p:nvSpPr>
          <p:cNvPr id="88" name="Tijdelijke aanduiding voor afbeelding 2"/>
          <p:cNvSpPr>
            <a:spLocks noGrp="1"/>
          </p:cNvSpPr>
          <p:nvPr>
            <p:ph type="pic" sz="half" idx="13"/>
          </p:nvPr>
        </p:nvSpPr>
        <p:spPr>
          <a:xfrm>
            <a:off x="5183187" y="987425"/>
            <a:ext cx="6172203" cy="4873625"/>
          </a:xfrm>
          <a:prstGeom prst="rect">
            <a:avLst/>
          </a:prstGeom>
        </p:spPr>
        <p:txBody>
          <a:bodyPr lIns="91439" tIns="45719" rIns="91439" bIns="45719">
            <a:noAutofit/>
          </a:bodyPr>
          <a:lstStyle/>
          <a:p>
            <a:endParaRPr/>
          </a:p>
        </p:txBody>
      </p:sp>
      <p:sp>
        <p:nvSpPr>
          <p:cNvPr id="89" name="Hoofdtekst - niveau één…"/>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90"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el en verticale tekst">
    <p:spTree>
      <p:nvGrpSpPr>
        <p:cNvPr id="1" name=""/>
        <p:cNvGrpSpPr/>
        <p:nvPr/>
      </p:nvGrpSpPr>
      <p:grpSpPr>
        <a:xfrm>
          <a:off x="0" y="0"/>
          <a:ext cx="0" cy="0"/>
          <a:chOff x="0" y="0"/>
          <a:chExt cx="0" cy="0"/>
        </a:xfrm>
      </p:grpSpPr>
      <p:sp>
        <p:nvSpPr>
          <p:cNvPr id="97" name="Titeltekst"/>
          <p:cNvSpPr txBox="1">
            <a:spLocks noGrp="1"/>
          </p:cNvSpPr>
          <p:nvPr>
            <p:ph type="title"/>
          </p:nvPr>
        </p:nvSpPr>
        <p:spPr>
          <a:prstGeom prst="rect">
            <a:avLst/>
          </a:prstGeom>
        </p:spPr>
        <p:txBody>
          <a:bodyPr/>
          <a:lstStyle/>
          <a:p>
            <a:r>
              <a:t>Titeltekst</a:t>
            </a:r>
          </a:p>
        </p:txBody>
      </p:sp>
      <p:sp>
        <p:nvSpPr>
          <p:cNvPr id="98" name="Hoofdtekst - niveau één…"/>
          <p:cNvSpPr txBox="1">
            <a:spLocks noGrp="1"/>
          </p:cNvSpPr>
          <p:nvPr>
            <p:ph type="body" idx="1"/>
          </p:nvPr>
        </p:nvSpPr>
        <p:spPr>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99"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Verticale titel en tekst">
    <p:spTree>
      <p:nvGrpSpPr>
        <p:cNvPr id="1" name=""/>
        <p:cNvGrpSpPr/>
        <p:nvPr/>
      </p:nvGrpSpPr>
      <p:grpSpPr>
        <a:xfrm>
          <a:off x="0" y="0"/>
          <a:ext cx="0" cy="0"/>
          <a:chOff x="0" y="0"/>
          <a:chExt cx="0" cy="0"/>
        </a:xfrm>
      </p:grpSpPr>
      <p:sp>
        <p:nvSpPr>
          <p:cNvPr id="106" name="Titeltekst"/>
          <p:cNvSpPr txBox="1">
            <a:spLocks noGrp="1"/>
          </p:cNvSpPr>
          <p:nvPr>
            <p:ph type="title"/>
          </p:nvPr>
        </p:nvSpPr>
        <p:spPr>
          <a:xfrm>
            <a:off x="8724900" y="365125"/>
            <a:ext cx="2628900" cy="5811838"/>
          </a:xfrm>
          <a:prstGeom prst="rect">
            <a:avLst/>
          </a:prstGeom>
        </p:spPr>
        <p:txBody>
          <a:bodyPr/>
          <a:lstStyle/>
          <a:p>
            <a:r>
              <a:t>Titeltekst</a:t>
            </a:r>
          </a:p>
        </p:txBody>
      </p:sp>
      <p:sp>
        <p:nvSpPr>
          <p:cNvPr id="107" name="Hoofdtekst - niveau één…"/>
          <p:cNvSpPr txBox="1">
            <a:spLocks noGrp="1"/>
          </p:cNvSpPr>
          <p:nvPr>
            <p:ph type="body" idx="1"/>
          </p:nvPr>
        </p:nvSpPr>
        <p:spPr>
          <a:xfrm>
            <a:off x="838200" y="365125"/>
            <a:ext cx="7734300" cy="5811838"/>
          </a:xfrm>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08"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Afbeelding 6" descr="Afbeelding 6"/>
          <p:cNvPicPr>
            <a:picLocks noChangeAspect="1"/>
          </p:cNvPicPr>
          <p:nvPr/>
        </p:nvPicPr>
        <p:blipFill>
          <a:blip r:embed="rId12">
            <a:extLst/>
          </a:blip>
          <a:stretch>
            <a:fillRect/>
          </a:stretch>
        </p:blipFill>
        <p:spPr>
          <a:xfrm>
            <a:off x="9064251" y="27202"/>
            <a:ext cx="3002037" cy="540909"/>
          </a:xfrm>
          <a:prstGeom prst="rect">
            <a:avLst/>
          </a:prstGeom>
          <a:ln w="12700">
            <a:miter lim="400000"/>
          </a:ln>
        </p:spPr>
      </p:pic>
      <p:sp>
        <p:nvSpPr>
          <p:cNvPr id="3" name="Rechte verbindingslijn 8"/>
          <p:cNvSpPr/>
          <p:nvPr/>
        </p:nvSpPr>
        <p:spPr>
          <a:xfrm>
            <a:off x="-2" y="6356350"/>
            <a:ext cx="12192005" cy="0"/>
          </a:xfrm>
          <a:prstGeom prst="line">
            <a:avLst/>
          </a:prstGeom>
          <a:ln w="57150">
            <a:solidFill>
              <a:srgbClr val="27A8E0"/>
            </a:solidFill>
            <a:miter/>
          </a:ln>
        </p:spPr>
        <p:txBody>
          <a:bodyPr lIns="45718" tIns="45718" rIns="45718" bIns="45718"/>
          <a:lstStyle/>
          <a:p>
            <a:endParaRPr/>
          </a:p>
        </p:txBody>
      </p:sp>
      <p:sp>
        <p:nvSpPr>
          <p:cNvPr id="4" name="Titelteks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Titeltekst</a:t>
            </a:r>
          </a:p>
        </p:txBody>
      </p:sp>
      <p:sp>
        <p:nvSpPr>
          <p:cNvPr id="5" name="Hoofdtekst - niveau één…"/>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6" name="Dianummer"/>
          <p:cNvSpPr txBox="1">
            <a:spLocks noGrp="1"/>
          </p:cNvSpPr>
          <p:nvPr>
            <p:ph type="sldNum" sz="quarter" idx="2"/>
          </p:nvPr>
        </p:nvSpPr>
        <p:spPr>
          <a:xfrm>
            <a:off x="11095181" y="6414762"/>
            <a:ext cx="258621" cy="248302"/>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1" r:id="rId10"/>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jdelijke aanduiding voor voettekst 3"/>
          <p:cNvSpPr txBox="1"/>
          <p:nvPr/>
        </p:nvSpPr>
        <p:spPr>
          <a:xfrm>
            <a:off x="4038600" y="6414761"/>
            <a:ext cx="4114800" cy="248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defRPr>
            </a:lvl1pPr>
          </a:lstStyle>
          <a:p>
            <a:r>
              <a:t>© Landelijke vereniging van vakcolleges</a:t>
            </a:r>
          </a:p>
        </p:txBody>
      </p:sp>
      <p:sp>
        <p:nvSpPr>
          <p:cNvPr id="3" name="Titel 2">
            <a:extLst>
              <a:ext uri="{FF2B5EF4-FFF2-40B4-BE49-F238E27FC236}">
                <a16:creationId xmlns:a16="http://schemas.microsoft.com/office/drawing/2014/main" id="{07DFEECD-8302-4958-A7C0-50B1696ABCB0}"/>
              </a:ext>
            </a:extLst>
          </p:cNvPr>
          <p:cNvSpPr>
            <a:spLocks noGrp="1"/>
          </p:cNvSpPr>
          <p:nvPr>
            <p:ph type="title"/>
          </p:nvPr>
        </p:nvSpPr>
        <p:spPr>
          <a:xfrm>
            <a:off x="5774495" y="4910137"/>
            <a:ext cx="6189785" cy="966886"/>
          </a:xfrm>
        </p:spPr>
        <p:txBody>
          <a:bodyPr/>
          <a:lstStyle/>
          <a:p>
            <a:pPr algn="r"/>
            <a:r>
              <a:rPr lang="nl-NL" dirty="0"/>
              <a:t>Stakeholders</a:t>
            </a:r>
          </a:p>
        </p:txBody>
      </p:sp>
      <p:pic>
        <p:nvPicPr>
          <p:cNvPr id="1026" name="Picture 2" descr="Afbeeldingsresultaat voor de meerwaarde logo">
            <a:extLst>
              <a:ext uri="{FF2B5EF4-FFF2-40B4-BE49-F238E27FC236}">
                <a16:creationId xmlns:a16="http://schemas.microsoft.com/office/drawing/2014/main" id="{3E32F249-5D08-42DE-9B7A-7A4BC13B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30" y="80622"/>
            <a:ext cx="2876550" cy="1590675"/>
          </a:xfrm>
          <a:prstGeom prst="rect">
            <a:avLst/>
          </a:prstGeom>
          <a:noFill/>
          <a:extLst>
            <a:ext uri="{909E8E84-426E-40DD-AFC4-6F175D3DCCD1}">
              <a14:hiddenFill xmlns:a14="http://schemas.microsoft.com/office/drawing/2010/main">
                <a:solidFill>
                  <a:srgbClr val="FFFFFF"/>
                </a:solidFill>
              </a14:hiddenFill>
            </a:ext>
          </a:extLst>
        </p:spPr>
      </p:pic>
      <p:pic>
        <p:nvPicPr>
          <p:cNvPr id="11" name="Afbeelding 10" descr="Stakeholder management - ToolsHero.nl">
            <a:extLst>
              <a:ext uri="{FF2B5EF4-FFF2-40B4-BE49-F238E27FC236}">
                <a16:creationId xmlns:a16="http://schemas.microsoft.com/office/drawing/2014/main" id="{3CDE7AF6-5430-4810-8AFD-A68174847A8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392680" y="1671297"/>
            <a:ext cx="5760720" cy="2962275"/>
          </a:xfrm>
          <a:prstGeom prst="rect">
            <a:avLst/>
          </a:prstGeom>
          <a:noFill/>
          <a:ln>
            <a:noFill/>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jdelijke aanduiding voor voettekst 3"/>
          <p:cNvSpPr txBox="1"/>
          <p:nvPr/>
        </p:nvSpPr>
        <p:spPr>
          <a:xfrm>
            <a:off x="4038600" y="6414761"/>
            <a:ext cx="4114800" cy="248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defRPr>
            </a:lvl1pPr>
          </a:lstStyle>
          <a:p>
            <a:r>
              <a:t>© Landelijke vereniging van vakcolleges</a:t>
            </a:r>
          </a:p>
        </p:txBody>
      </p:sp>
      <p:pic>
        <p:nvPicPr>
          <p:cNvPr id="1026" name="Picture 2" descr="Afbeeldingsresultaat voor de meerwaarde logo">
            <a:extLst>
              <a:ext uri="{FF2B5EF4-FFF2-40B4-BE49-F238E27FC236}">
                <a16:creationId xmlns:a16="http://schemas.microsoft.com/office/drawing/2014/main" id="{3E32F249-5D08-42DE-9B7A-7A4BC13B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30" y="80622"/>
            <a:ext cx="2876550" cy="1590675"/>
          </a:xfrm>
          <a:prstGeom prst="rect">
            <a:avLst/>
          </a:prstGeom>
          <a:noFill/>
          <a:extLst>
            <a:ext uri="{909E8E84-426E-40DD-AFC4-6F175D3DCCD1}">
              <a14:hiddenFill xmlns:a14="http://schemas.microsoft.com/office/drawing/2010/main">
                <a:solidFill>
                  <a:srgbClr val="FFFFFF"/>
                </a:solidFill>
              </a14:hiddenFill>
            </a:ext>
          </a:extLst>
        </p:spPr>
      </p:pic>
      <p:sp>
        <p:nvSpPr>
          <p:cNvPr id="7" name="Ondertitel 2">
            <a:extLst>
              <a:ext uri="{FF2B5EF4-FFF2-40B4-BE49-F238E27FC236}">
                <a16:creationId xmlns:a16="http://schemas.microsoft.com/office/drawing/2014/main" id="{D2E1D7DC-4553-46A1-B93A-E22D55FA91B2}"/>
              </a:ext>
            </a:extLst>
          </p:cNvPr>
          <p:cNvSpPr txBox="1">
            <a:spLocks noGrp="1"/>
          </p:cNvSpPr>
          <p:nvPr>
            <p:ph type="body" idx="1"/>
          </p:nvPr>
        </p:nvSpPr>
        <p:spPr>
          <a:xfrm>
            <a:off x="838200" y="3195426"/>
            <a:ext cx="10515600" cy="3151358"/>
          </a:xfrm>
          <a:prstGeom prst="rect">
            <a:avLst/>
          </a:prstGeom>
        </p:spPr>
        <p:txBody>
          <a:bodyPr>
            <a:normAutofit fontScale="92500" lnSpcReduction="20000"/>
          </a:bodyPr>
          <a:lstStyle/>
          <a:p>
            <a:pPr marL="457200" indent="-457200" algn="l">
              <a:buFont typeface="Arial" panose="020B0604020202020204" pitchFamily="34" charset="0"/>
              <a:buChar char="•"/>
            </a:pPr>
            <a:r>
              <a:rPr lang="nl-NL" sz="2800" dirty="0"/>
              <a:t>Alle betrokkenen moeten het gevoel krijgen, dat zij gehoord en begrepen worden. Dit versterkt de samenwerking zowel binnen als buiten de organisatie.</a:t>
            </a:r>
          </a:p>
          <a:p>
            <a:pPr marL="457200" indent="-457200" algn="l">
              <a:buFont typeface="Arial" panose="020B0604020202020204" pitchFamily="34" charset="0"/>
              <a:buChar char="•"/>
            </a:pPr>
            <a:r>
              <a:rPr lang="nl-NL" sz="2800" dirty="0"/>
              <a:t>Luisteren naar feedback vanuit kennis en ervaring. </a:t>
            </a:r>
          </a:p>
          <a:p>
            <a:pPr marL="457200" indent="-457200" algn="l">
              <a:buFont typeface="Arial" panose="020B0604020202020204" pitchFamily="34" charset="0"/>
              <a:buChar char="•"/>
            </a:pPr>
            <a:r>
              <a:rPr lang="nl-NL" sz="2800" dirty="0"/>
              <a:t>Goede en duidelijke communicatie is onmisbaar.</a:t>
            </a:r>
          </a:p>
          <a:p>
            <a:pPr marL="457200" indent="-457200" algn="l">
              <a:buFont typeface="Arial" panose="020B0604020202020204" pitchFamily="34" charset="0"/>
              <a:buChar char="•"/>
            </a:pPr>
            <a:r>
              <a:rPr lang="nl-NL" sz="2800" dirty="0"/>
              <a:t>Goede relatie opbouwen en onderhouden, geeft dat partijen eerder loyaal zijn aan een project/verandering. </a:t>
            </a:r>
          </a:p>
          <a:p>
            <a:pPr marL="457200" indent="-457200" algn="l">
              <a:buFont typeface="Arial" panose="020B0604020202020204" pitchFamily="34" charset="0"/>
              <a:buChar char="•"/>
            </a:pPr>
            <a:r>
              <a:rPr lang="nl-NL" sz="2800" dirty="0"/>
              <a:t>Informeren, betrekken, raadplegen, overhalen, en eventueel als ambassadeur gebruiken.</a:t>
            </a:r>
          </a:p>
          <a:p>
            <a:pPr marL="457200" indent="-457200" algn="l">
              <a:buFont typeface="Arial" panose="020B0604020202020204" pitchFamily="34" charset="0"/>
              <a:buChar char="•"/>
            </a:pPr>
            <a:endParaRPr lang="nl-NL" sz="2800" dirty="0"/>
          </a:p>
        </p:txBody>
      </p:sp>
      <p:sp>
        <p:nvSpPr>
          <p:cNvPr id="8" name="Titel 1">
            <a:extLst>
              <a:ext uri="{FF2B5EF4-FFF2-40B4-BE49-F238E27FC236}">
                <a16:creationId xmlns:a16="http://schemas.microsoft.com/office/drawing/2014/main" id="{8E5375E0-6919-4076-B4CC-92C5AA4C501C}"/>
              </a:ext>
            </a:extLst>
          </p:cNvPr>
          <p:cNvSpPr txBox="1">
            <a:spLocks/>
          </p:cNvSpPr>
          <p:nvPr/>
        </p:nvSpPr>
        <p:spPr>
          <a:xfrm>
            <a:off x="744415" y="2316717"/>
            <a:ext cx="10515600" cy="8787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l" hangingPunct="1"/>
            <a:r>
              <a:rPr lang="nl-NL" sz="4000" dirty="0"/>
              <a:t>Communicatie</a:t>
            </a:r>
          </a:p>
        </p:txBody>
      </p:sp>
      <p:sp>
        <p:nvSpPr>
          <p:cNvPr id="6" name="Titel 1">
            <a:extLst>
              <a:ext uri="{FF2B5EF4-FFF2-40B4-BE49-F238E27FC236}">
                <a16:creationId xmlns:a16="http://schemas.microsoft.com/office/drawing/2014/main" id="{65E6CC74-DC52-49D6-AAD1-2BC61F3BF388}"/>
              </a:ext>
            </a:extLst>
          </p:cNvPr>
          <p:cNvSpPr txBox="1">
            <a:spLocks/>
          </p:cNvSpPr>
          <p:nvPr/>
        </p:nvSpPr>
        <p:spPr>
          <a:xfrm>
            <a:off x="744415" y="1224443"/>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l" hangingPunct="1"/>
            <a:r>
              <a:rPr lang="nl-NL" sz="5400" dirty="0"/>
              <a:t>Hoe kunnen we ze gebruiken?</a:t>
            </a:r>
          </a:p>
        </p:txBody>
      </p:sp>
    </p:spTree>
    <p:extLst>
      <p:ext uri="{BB962C8B-B14F-4D97-AF65-F5344CB8AC3E}">
        <p14:creationId xmlns:p14="http://schemas.microsoft.com/office/powerpoint/2010/main" val="127222546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jdelijke aanduiding voor voettekst 3"/>
          <p:cNvSpPr txBox="1"/>
          <p:nvPr/>
        </p:nvSpPr>
        <p:spPr>
          <a:xfrm>
            <a:off x="4038600" y="6414761"/>
            <a:ext cx="4114800" cy="248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defRPr>
            </a:lvl1pPr>
          </a:lstStyle>
          <a:p>
            <a:r>
              <a:t>© Landelijke vereniging van vakcolleges</a:t>
            </a:r>
          </a:p>
        </p:txBody>
      </p:sp>
      <p:pic>
        <p:nvPicPr>
          <p:cNvPr id="1026" name="Picture 2" descr="Afbeeldingsresultaat voor de meerwaarde logo">
            <a:extLst>
              <a:ext uri="{FF2B5EF4-FFF2-40B4-BE49-F238E27FC236}">
                <a16:creationId xmlns:a16="http://schemas.microsoft.com/office/drawing/2014/main" id="{3E32F249-5D08-42DE-9B7A-7A4BC13B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30" y="80622"/>
            <a:ext cx="2876550" cy="1590675"/>
          </a:xfrm>
          <a:prstGeom prst="rect">
            <a:avLst/>
          </a:prstGeom>
          <a:noFill/>
          <a:extLst>
            <a:ext uri="{909E8E84-426E-40DD-AFC4-6F175D3DCCD1}">
              <a14:hiddenFill xmlns:a14="http://schemas.microsoft.com/office/drawing/2010/main">
                <a:solidFill>
                  <a:srgbClr val="FFFFFF"/>
                </a:solidFill>
              </a14:hiddenFill>
            </a:ext>
          </a:extLst>
        </p:spPr>
      </p:pic>
      <p:sp>
        <p:nvSpPr>
          <p:cNvPr id="7" name="Ondertitel 2">
            <a:extLst>
              <a:ext uri="{FF2B5EF4-FFF2-40B4-BE49-F238E27FC236}">
                <a16:creationId xmlns:a16="http://schemas.microsoft.com/office/drawing/2014/main" id="{D2E1D7DC-4553-46A1-B93A-E22D55FA91B2}"/>
              </a:ext>
            </a:extLst>
          </p:cNvPr>
          <p:cNvSpPr txBox="1">
            <a:spLocks noGrp="1"/>
          </p:cNvSpPr>
          <p:nvPr>
            <p:ph type="body" idx="1"/>
          </p:nvPr>
        </p:nvSpPr>
        <p:spPr>
          <a:xfrm>
            <a:off x="838200" y="3623342"/>
            <a:ext cx="10515600" cy="2699208"/>
          </a:xfrm>
          <a:prstGeom prst="rect">
            <a:avLst/>
          </a:prstGeom>
        </p:spPr>
        <p:txBody>
          <a:bodyPr>
            <a:normAutofit lnSpcReduction="10000"/>
          </a:bodyPr>
          <a:lstStyle/>
          <a:p>
            <a:pPr algn="l"/>
            <a:r>
              <a:rPr lang="nl-NL" sz="2800" dirty="0"/>
              <a:t>Opdracht 1 en 2:</a:t>
            </a:r>
          </a:p>
          <a:p>
            <a:pPr algn="l"/>
            <a:endParaRPr lang="nl-NL" sz="2800" dirty="0"/>
          </a:p>
          <a:p>
            <a:pPr algn="l"/>
            <a:r>
              <a:rPr lang="nl-NL" sz="2800" dirty="0"/>
              <a:t>1. Probeer voor jouw organisatie in kaart te brengen wie de  stakeholders zijn en wat hun belangen zijn. </a:t>
            </a:r>
          </a:p>
          <a:p>
            <a:pPr algn="l"/>
            <a:r>
              <a:rPr lang="nl-NL" sz="2800" dirty="0"/>
              <a:t>2. Maak een netwerkplaatje waarin ook de onderlinge verbindingen zijn aangegeven.</a:t>
            </a:r>
            <a:endParaRPr lang="nl-NL" sz="3200" dirty="0"/>
          </a:p>
        </p:txBody>
      </p:sp>
      <p:sp>
        <p:nvSpPr>
          <p:cNvPr id="8" name="Titel 1">
            <a:extLst>
              <a:ext uri="{FF2B5EF4-FFF2-40B4-BE49-F238E27FC236}">
                <a16:creationId xmlns:a16="http://schemas.microsoft.com/office/drawing/2014/main" id="{8E5375E0-6919-4076-B4CC-92C5AA4C501C}"/>
              </a:ext>
            </a:extLst>
          </p:cNvPr>
          <p:cNvSpPr txBox="1">
            <a:spLocks/>
          </p:cNvSpPr>
          <p:nvPr/>
        </p:nvSpPr>
        <p:spPr>
          <a:xfrm>
            <a:off x="744415" y="1909096"/>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l" hangingPunct="1"/>
            <a:r>
              <a:rPr lang="nl-NL" sz="5400" dirty="0"/>
              <a:t>Wie zijn de stakeholders?</a:t>
            </a:r>
          </a:p>
        </p:txBody>
      </p:sp>
    </p:spTree>
    <p:extLst>
      <p:ext uri="{BB962C8B-B14F-4D97-AF65-F5344CB8AC3E}">
        <p14:creationId xmlns:p14="http://schemas.microsoft.com/office/powerpoint/2010/main" val="138465457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jdelijke aanduiding voor voettekst 3"/>
          <p:cNvSpPr txBox="1"/>
          <p:nvPr/>
        </p:nvSpPr>
        <p:spPr>
          <a:xfrm>
            <a:off x="4038600" y="6414761"/>
            <a:ext cx="4114800" cy="248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defRPr>
            </a:lvl1pPr>
          </a:lstStyle>
          <a:p>
            <a:r>
              <a:t>© Landelijke vereniging van vakcolleges</a:t>
            </a:r>
          </a:p>
        </p:txBody>
      </p:sp>
      <p:pic>
        <p:nvPicPr>
          <p:cNvPr id="1026" name="Picture 2" descr="Afbeeldingsresultaat voor de meerwaarde logo">
            <a:extLst>
              <a:ext uri="{FF2B5EF4-FFF2-40B4-BE49-F238E27FC236}">
                <a16:creationId xmlns:a16="http://schemas.microsoft.com/office/drawing/2014/main" id="{3E32F249-5D08-42DE-9B7A-7A4BC13B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30" y="80622"/>
            <a:ext cx="2876550" cy="1590675"/>
          </a:xfrm>
          <a:prstGeom prst="rect">
            <a:avLst/>
          </a:prstGeom>
          <a:noFill/>
          <a:extLst>
            <a:ext uri="{909E8E84-426E-40DD-AFC4-6F175D3DCCD1}">
              <a14:hiddenFill xmlns:a14="http://schemas.microsoft.com/office/drawing/2010/main">
                <a:solidFill>
                  <a:srgbClr val="FFFFFF"/>
                </a:solidFill>
              </a14:hiddenFill>
            </a:ext>
          </a:extLst>
        </p:spPr>
      </p:pic>
      <p:pic>
        <p:nvPicPr>
          <p:cNvPr id="4" name="Afbeelding 3">
            <a:extLst>
              <a:ext uri="{FF2B5EF4-FFF2-40B4-BE49-F238E27FC236}">
                <a16:creationId xmlns:a16="http://schemas.microsoft.com/office/drawing/2014/main" id="{00C5F185-98B3-4456-B8AD-8E428FFE90EE}"/>
              </a:ext>
            </a:extLst>
          </p:cNvPr>
          <p:cNvPicPr>
            <a:picLocks noChangeAspect="1"/>
          </p:cNvPicPr>
          <p:nvPr/>
        </p:nvPicPr>
        <p:blipFill>
          <a:blip r:embed="rId4"/>
          <a:stretch>
            <a:fillRect/>
          </a:stretch>
        </p:blipFill>
        <p:spPr>
          <a:xfrm>
            <a:off x="1242328" y="1033860"/>
            <a:ext cx="9707344" cy="5182768"/>
          </a:xfrm>
          <a:prstGeom prst="rect">
            <a:avLst/>
          </a:prstGeom>
        </p:spPr>
      </p:pic>
    </p:spTree>
    <p:extLst>
      <p:ext uri="{BB962C8B-B14F-4D97-AF65-F5344CB8AC3E}">
        <p14:creationId xmlns:p14="http://schemas.microsoft.com/office/powerpoint/2010/main" val="250160325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jdelijke aanduiding voor voettekst 3"/>
          <p:cNvSpPr txBox="1"/>
          <p:nvPr/>
        </p:nvSpPr>
        <p:spPr>
          <a:xfrm>
            <a:off x="4038600" y="6414761"/>
            <a:ext cx="4114800" cy="248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defRPr>
            </a:lvl1pPr>
          </a:lstStyle>
          <a:p>
            <a:r>
              <a:t>© Landelijke vereniging van vakcolleges</a:t>
            </a:r>
          </a:p>
        </p:txBody>
      </p:sp>
      <p:pic>
        <p:nvPicPr>
          <p:cNvPr id="1026" name="Picture 2" descr="Afbeeldingsresultaat voor de meerwaarde logo">
            <a:extLst>
              <a:ext uri="{FF2B5EF4-FFF2-40B4-BE49-F238E27FC236}">
                <a16:creationId xmlns:a16="http://schemas.microsoft.com/office/drawing/2014/main" id="{3E32F249-5D08-42DE-9B7A-7A4BC13B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30" y="80622"/>
            <a:ext cx="2876550" cy="1590675"/>
          </a:xfrm>
          <a:prstGeom prst="rect">
            <a:avLst/>
          </a:prstGeom>
          <a:noFill/>
          <a:extLst>
            <a:ext uri="{909E8E84-426E-40DD-AFC4-6F175D3DCCD1}">
              <a14:hiddenFill xmlns:a14="http://schemas.microsoft.com/office/drawing/2010/main">
                <a:solidFill>
                  <a:srgbClr val="FFFFFF"/>
                </a:solidFill>
              </a14:hiddenFill>
            </a:ext>
          </a:extLst>
        </p:spPr>
      </p:pic>
      <p:sp>
        <p:nvSpPr>
          <p:cNvPr id="7" name="Ondertitel 2">
            <a:extLst>
              <a:ext uri="{FF2B5EF4-FFF2-40B4-BE49-F238E27FC236}">
                <a16:creationId xmlns:a16="http://schemas.microsoft.com/office/drawing/2014/main" id="{D2E1D7DC-4553-46A1-B93A-E22D55FA91B2}"/>
              </a:ext>
            </a:extLst>
          </p:cNvPr>
          <p:cNvSpPr txBox="1">
            <a:spLocks noGrp="1"/>
          </p:cNvSpPr>
          <p:nvPr>
            <p:ph type="body" idx="1"/>
          </p:nvPr>
        </p:nvSpPr>
        <p:spPr>
          <a:xfrm>
            <a:off x="838200" y="3025605"/>
            <a:ext cx="10515600" cy="3151358"/>
          </a:xfrm>
          <a:prstGeom prst="rect">
            <a:avLst/>
          </a:prstGeom>
        </p:spPr>
        <p:txBody>
          <a:bodyPr>
            <a:normAutofit/>
          </a:bodyPr>
          <a:lstStyle/>
          <a:p>
            <a:pPr algn="l"/>
            <a:r>
              <a:rPr lang="nl-NL" b="1" dirty="0"/>
              <a:t>Stap 1: stel frequentie van contactmomenten vast</a:t>
            </a:r>
            <a:endParaRPr lang="nl-NL" dirty="0"/>
          </a:p>
          <a:p>
            <a:pPr algn="l"/>
            <a:r>
              <a:rPr lang="nl-NL" b="1" dirty="0"/>
              <a:t>Stap 2: zorg voor duidelijke relaties</a:t>
            </a:r>
            <a:endParaRPr lang="nl-NL" dirty="0"/>
          </a:p>
          <a:p>
            <a:pPr algn="l"/>
            <a:r>
              <a:rPr lang="nl-NL" b="1" dirty="0"/>
              <a:t>Stap 3: luister en communiceer samen</a:t>
            </a:r>
            <a:endParaRPr lang="nl-NL" dirty="0"/>
          </a:p>
          <a:p>
            <a:pPr algn="l"/>
            <a:r>
              <a:rPr lang="nl-NL" b="1" dirty="0"/>
              <a:t>Stap 4: bespreek uitkomsten regelmatig</a:t>
            </a:r>
            <a:endParaRPr lang="nl-NL" dirty="0"/>
          </a:p>
          <a:p>
            <a:pPr algn="l"/>
            <a:endParaRPr lang="nl-NL" sz="2800" dirty="0"/>
          </a:p>
        </p:txBody>
      </p:sp>
      <p:sp>
        <p:nvSpPr>
          <p:cNvPr id="8" name="Titel 1">
            <a:extLst>
              <a:ext uri="{FF2B5EF4-FFF2-40B4-BE49-F238E27FC236}">
                <a16:creationId xmlns:a16="http://schemas.microsoft.com/office/drawing/2014/main" id="{8E5375E0-6919-4076-B4CC-92C5AA4C501C}"/>
              </a:ext>
            </a:extLst>
          </p:cNvPr>
          <p:cNvSpPr txBox="1">
            <a:spLocks/>
          </p:cNvSpPr>
          <p:nvPr/>
        </p:nvSpPr>
        <p:spPr>
          <a:xfrm>
            <a:off x="744415" y="1909096"/>
            <a:ext cx="10515600" cy="8787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lnSpcReduction="10000"/>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l" hangingPunct="1"/>
            <a:r>
              <a:rPr lang="nl-NL" dirty="0"/>
              <a:t>Stakeholdersmanagement</a:t>
            </a:r>
          </a:p>
        </p:txBody>
      </p:sp>
    </p:spTree>
    <p:extLst>
      <p:ext uri="{BB962C8B-B14F-4D97-AF65-F5344CB8AC3E}">
        <p14:creationId xmlns:p14="http://schemas.microsoft.com/office/powerpoint/2010/main" val="242559580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Tekstvak 4"/>
          <p:cNvSpPr txBox="1"/>
          <p:nvPr/>
        </p:nvSpPr>
        <p:spPr>
          <a:xfrm>
            <a:off x="5394684" y="115386"/>
            <a:ext cx="4533089" cy="459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2400" b="1">
                <a:ln w="12699" cap="flat">
                  <a:solidFill>
                    <a:srgbClr val="05686D"/>
                  </a:solidFill>
                  <a:prstDash val="solid"/>
                  <a:round/>
                </a:ln>
                <a:solidFill>
                  <a:srgbClr val="2B3972"/>
                </a:solidFill>
                <a:latin typeface="+mj-lt"/>
                <a:ea typeface="+mj-ea"/>
                <a:cs typeface="+mj-cs"/>
                <a:sym typeface="Helvetica"/>
              </a:defRPr>
            </a:lvl1pPr>
          </a:lstStyle>
          <a:p>
            <a:r>
              <a:t>L E R E N  D O O R  D O E N</a:t>
            </a:r>
          </a:p>
        </p:txBody>
      </p:sp>
      <p:sp>
        <p:nvSpPr>
          <p:cNvPr id="260" name="Tekstvak 5"/>
          <p:cNvSpPr txBox="1"/>
          <p:nvPr/>
        </p:nvSpPr>
        <p:spPr>
          <a:xfrm>
            <a:off x="496389" y="905688"/>
            <a:ext cx="11028861" cy="1218562"/>
          </a:xfrm>
          <a:prstGeom prst="rect">
            <a:avLst/>
          </a:prstGeom>
          <a:solidFill>
            <a:schemeClr val="accent1"/>
          </a:solidFill>
          <a:ln>
            <a:solidFill>
              <a:srgbClr val="27A8E0"/>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a:latin typeface="+mj-lt"/>
                <a:ea typeface="+mj-ea"/>
                <a:cs typeface="+mj-cs"/>
                <a:sym typeface="Helvetica"/>
              </a:defRPr>
            </a:pPr>
            <a:r>
              <a:t>ONDERWIJSKUNDIGE UITGANGSPUNTEN</a:t>
            </a:r>
          </a:p>
          <a:p>
            <a:pPr>
              <a:defRPr>
                <a:latin typeface="+mj-lt"/>
                <a:ea typeface="+mj-ea"/>
                <a:cs typeface="+mj-cs"/>
                <a:sym typeface="Helvetica"/>
              </a:defRPr>
            </a:pPr>
            <a:endParaRPr/>
          </a:p>
          <a:p>
            <a:pPr>
              <a:defRPr>
                <a:latin typeface="+mj-lt"/>
                <a:ea typeface="+mj-ea"/>
                <a:cs typeface="+mj-cs"/>
                <a:sym typeface="Helvetica"/>
              </a:defRPr>
            </a:pPr>
            <a:endParaRPr/>
          </a:p>
        </p:txBody>
      </p:sp>
      <p:sp>
        <p:nvSpPr>
          <p:cNvPr id="261" name="Tekstvak 6"/>
          <p:cNvSpPr txBox="1"/>
          <p:nvPr/>
        </p:nvSpPr>
        <p:spPr>
          <a:xfrm>
            <a:off x="1059449" y="1310928"/>
            <a:ext cx="4448180" cy="13207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marL="217170" indent="-217170" defTabSz="868680">
              <a:lnSpc>
                <a:spcPct val="90000"/>
              </a:lnSpc>
              <a:spcBef>
                <a:spcPts val="900"/>
              </a:spcBef>
              <a:buSzPct val="100000"/>
              <a:buFont typeface="Arial"/>
              <a:buChar char="•"/>
              <a:defRPr sz="1100" b="1">
                <a:latin typeface="+mj-lt"/>
                <a:ea typeface="+mj-ea"/>
                <a:cs typeface="+mj-cs"/>
                <a:sym typeface="Helvetica"/>
              </a:defRPr>
            </a:pPr>
            <a:r>
              <a:t>Leren doorzelf te ontdekken en te doen</a:t>
            </a:r>
            <a:endParaRPr sz="900"/>
          </a:p>
          <a:p>
            <a:pPr marL="217170" indent="-217170" defTabSz="868680">
              <a:lnSpc>
                <a:spcPct val="90000"/>
              </a:lnSpc>
              <a:spcBef>
                <a:spcPts val="900"/>
              </a:spcBef>
              <a:buSzPct val="100000"/>
              <a:buFont typeface="Arial"/>
              <a:buChar char="•"/>
              <a:defRPr sz="1100" b="1">
                <a:latin typeface="+mj-lt"/>
                <a:ea typeface="+mj-ea"/>
                <a:cs typeface="+mj-cs"/>
                <a:sym typeface="Helvetica"/>
              </a:defRPr>
            </a:pPr>
            <a:r>
              <a:t>Praktijk leren samen met werkveld</a:t>
            </a:r>
          </a:p>
          <a:p>
            <a:pPr marL="228600" indent="-228600">
              <a:lnSpc>
                <a:spcPct val="90000"/>
              </a:lnSpc>
              <a:spcBef>
                <a:spcPts val="1000"/>
              </a:spcBef>
              <a:buSzPct val="100000"/>
              <a:buFont typeface="Arial"/>
              <a:buChar char="•"/>
              <a:defRPr sz="1100" b="1">
                <a:latin typeface="+mj-lt"/>
                <a:ea typeface="+mj-ea"/>
                <a:cs typeface="+mj-cs"/>
                <a:sym typeface="Helvetica"/>
              </a:defRPr>
            </a:pPr>
            <a:r>
              <a:t>Leermiddelen voor onderbouw</a:t>
            </a:r>
          </a:p>
          <a:p>
            <a:pPr marL="217170" indent="-217170" defTabSz="868680">
              <a:lnSpc>
                <a:spcPct val="90000"/>
              </a:lnSpc>
              <a:spcBef>
                <a:spcPts val="900"/>
              </a:spcBef>
              <a:buSzPct val="100000"/>
              <a:buFont typeface="Arial"/>
              <a:buChar char="•"/>
              <a:defRPr sz="1100" b="1">
                <a:latin typeface="+mj-lt"/>
                <a:ea typeface="+mj-ea"/>
                <a:cs typeface="+mj-cs"/>
                <a:sym typeface="Helvetica"/>
              </a:defRPr>
            </a:pPr>
            <a:r>
              <a:t>Koppeling met 21-eeuwse vaardigheden</a:t>
            </a:r>
            <a:endParaRPr sz="900"/>
          </a:p>
          <a:p>
            <a:pPr marL="217170" indent="-217170" defTabSz="868680">
              <a:lnSpc>
                <a:spcPct val="90000"/>
              </a:lnSpc>
              <a:spcBef>
                <a:spcPts val="900"/>
              </a:spcBef>
              <a:buSzPct val="100000"/>
              <a:buFont typeface="Arial"/>
              <a:buChar char="•"/>
              <a:defRPr sz="1100" b="1">
                <a:latin typeface="+mj-lt"/>
                <a:ea typeface="+mj-ea"/>
                <a:cs typeface="+mj-cs"/>
                <a:sym typeface="Helvetica"/>
              </a:defRPr>
            </a:pPr>
            <a:r>
              <a:t>Doorlopende leerroute vervolg onderwijs</a:t>
            </a:r>
          </a:p>
        </p:txBody>
      </p:sp>
      <p:sp>
        <p:nvSpPr>
          <p:cNvPr id="262" name="Tekstvak 7"/>
          <p:cNvSpPr txBox="1"/>
          <p:nvPr/>
        </p:nvSpPr>
        <p:spPr>
          <a:xfrm>
            <a:off x="6620964" y="1294582"/>
            <a:ext cx="4600578" cy="13334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marL="228600" indent="-228600">
              <a:lnSpc>
                <a:spcPct val="90000"/>
              </a:lnSpc>
              <a:spcBef>
                <a:spcPts val="1000"/>
              </a:spcBef>
              <a:buSzPct val="100000"/>
              <a:buFont typeface="Arial"/>
              <a:buChar char="•"/>
              <a:defRPr sz="1100" b="1">
                <a:latin typeface="+mj-lt"/>
                <a:ea typeface="+mj-ea"/>
                <a:cs typeface="+mj-cs"/>
                <a:sym typeface="Helvetica"/>
              </a:defRPr>
            </a:pPr>
            <a:r>
              <a:t>10 uur praktijk vanaf leerjaar 1</a:t>
            </a:r>
            <a:endParaRPr sz="900"/>
          </a:p>
          <a:p>
            <a:pPr marL="228600" indent="-228600">
              <a:lnSpc>
                <a:spcPct val="90000"/>
              </a:lnSpc>
              <a:spcBef>
                <a:spcPts val="1000"/>
              </a:spcBef>
              <a:buSzPct val="100000"/>
              <a:buFont typeface="Arial"/>
              <a:buChar char="•"/>
              <a:defRPr sz="1100" b="1">
                <a:latin typeface="+mj-lt"/>
                <a:ea typeface="+mj-ea"/>
                <a:cs typeface="+mj-cs"/>
                <a:sym typeface="Helvetica"/>
              </a:defRPr>
            </a:pPr>
            <a:r>
              <a:t>Betekenisvol leren in een rijke context</a:t>
            </a:r>
          </a:p>
          <a:p>
            <a:pPr marL="217169" indent="-217169" defTabSz="868680">
              <a:lnSpc>
                <a:spcPct val="90000"/>
              </a:lnSpc>
              <a:spcBef>
                <a:spcPts val="900"/>
              </a:spcBef>
              <a:buSzPct val="100000"/>
              <a:buFont typeface="Arial"/>
              <a:buChar char="•"/>
              <a:defRPr sz="1100" b="1">
                <a:latin typeface="+mj-lt"/>
                <a:ea typeface="+mj-ea"/>
                <a:cs typeface="+mj-cs"/>
                <a:sym typeface="Helvetica"/>
              </a:defRPr>
            </a:pPr>
            <a:r>
              <a:t>Theorie ‘just in time’, integratie AVO en beroepsgericht</a:t>
            </a:r>
            <a:endParaRPr sz="900"/>
          </a:p>
          <a:p>
            <a:pPr marL="228600" indent="-228600">
              <a:lnSpc>
                <a:spcPct val="90000"/>
              </a:lnSpc>
              <a:spcBef>
                <a:spcPts val="1000"/>
              </a:spcBef>
              <a:buSzPct val="100000"/>
              <a:buFont typeface="Arial"/>
              <a:buChar char="•"/>
              <a:defRPr sz="1100" b="1">
                <a:latin typeface="+mj-lt"/>
                <a:ea typeface="+mj-ea"/>
                <a:cs typeface="+mj-cs"/>
                <a:sym typeface="Helvetica"/>
              </a:defRPr>
            </a:pPr>
            <a:r>
              <a:t>Een verticale doorbreking van onderbouw en bovenbouw.</a:t>
            </a:r>
            <a:endParaRPr sz="900"/>
          </a:p>
          <a:p>
            <a:pPr marL="217170" indent="-217170" defTabSz="868680">
              <a:lnSpc>
                <a:spcPct val="90000"/>
              </a:lnSpc>
              <a:spcBef>
                <a:spcPts val="900"/>
              </a:spcBef>
              <a:buSzPct val="100000"/>
              <a:buFont typeface="Arial"/>
              <a:buChar char="•"/>
              <a:defRPr sz="1100" b="1">
                <a:latin typeface="+mj-lt"/>
                <a:ea typeface="+mj-ea"/>
                <a:cs typeface="+mj-cs"/>
                <a:sym typeface="Helvetica"/>
              </a:defRPr>
            </a:pPr>
            <a:r>
              <a:t>Ervaringsgerichte loopbaanori</a:t>
            </a:r>
            <a:r>
              <a:rPr b="0">
                <a:effectLst>
                  <a:outerShdw blurRad="38100" dist="19050" dir="2700000" rotWithShape="0">
                    <a:srgbClr val="000000">
                      <a:alpha val="40000"/>
                    </a:srgbClr>
                  </a:outerShdw>
                </a:effectLst>
              </a:rPr>
              <a:t>ë</a:t>
            </a:r>
            <a:r>
              <a:t>ntatie vanaf leerjaar 1</a:t>
            </a:r>
          </a:p>
        </p:txBody>
      </p:sp>
      <p:sp>
        <p:nvSpPr>
          <p:cNvPr id="263" name="Tekstvak 8"/>
          <p:cNvSpPr txBox="1"/>
          <p:nvPr/>
        </p:nvSpPr>
        <p:spPr>
          <a:xfrm>
            <a:off x="496387" y="2790824"/>
            <a:ext cx="3600003" cy="1856737"/>
          </a:xfrm>
          <a:prstGeom prst="rect">
            <a:avLst/>
          </a:prstGeom>
          <a:solidFill>
            <a:srgbClr val="BFBFB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b="1">
                <a:latin typeface="+mj-lt"/>
                <a:ea typeface="+mj-ea"/>
                <a:cs typeface="+mj-cs"/>
                <a:sym typeface="Helvetica"/>
              </a:defRPr>
            </a:pPr>
            <a:r>
              <a:t>Vakcollege =&gt; </a:t>
            </a:r>
            <a:r>
              <a:rPr sz="1100"/>
              <a:t>Leerroute naar mbo niveau 2, 3 en 4</a:t>
            </a:r>
          </a:p>
          <a:p>
            <a:pPr marL="285750" indent="-285750">
              <a:buSzPct val="100000"/>
              <a:buFont typeface="Arial"/>
              <a:buChar char="•"/>
              <a:defRPr sz="1100" b="1">
                <a:latin typeface="+mj-lt"/>
                <a:ea typeface="+mj-ea"/>
                <a:cs typeface="+mj-cs"/>
                <a:sym typeface="Helvetica"/>
              </a:defRPr>
            </a:pPr>
            <a:r>
              <a:t>Brede ori</a:t>
            </a:r>
            <a:r>
              <a:rPr>
                <a:effectLst>
                  <a:outerShdw blurRad="38100" dist="19050" dir="2700000" rotWithShape="0">
                    <a:srgbClr val="000000">
                      <a:alpha val="40000"/>
                    </a:srgbClr>
                  </a:outerShdw>
                </a:effectLst>
              </a:rPr>
              <a:t>ë</a:t>
            </a:r>
            <a:r>
              <a:t>ntatie op beroepscontexten</a:t>
            </a:r>
          </a:p>
          <a:p>
            <a:pPr marL="285750" indent="-285750">
              <a:buSzPct val="100000"/>
              <a:buFont typeface="Arial"/>
              <a:buChar char="•"/>
              <a:defRPr sz="1100" b="1">
                <a:latin typeface="+mj-lt"/>
                <a:ea typeface="+mj-ea"/>
                <a:cs typeface="+mj-cs"/>
                <a:sym typeface="Helvetica"/>
              </a:defRPr>
            </a:pPr>
            <a:r>
              <a:t>Nadruk op praktische intelligentie</a:t>
            </a:r>
          </a:p>
          <a:p>
            <a:pPr marL="285750" indent="-285750">
              <a:buSzPct val="100000"/>
              <a:buFont typeface="Arial"/>
              <a:buChar char="•"/>
              <a:defRPr sz="1100" b="1">
                <a:latin typeface="+mj-lt"/>
                <a:ea typeface="+mj-ea"/>
                <a:cs typeface="+mj-cs"/>
                <a:sym typeface="Helvetica"/>
              </a:defRPr>
            </a:pPr>
            <a:r>
              <a:t>Minimaal 10 uur praktijk</a:t>
            </a:r>
          </a:p>
          <a:p>
            <a:pPr marL="285750" indent="-285750">
              <a:buSzPct val="100000"/>
              <a:buFont typeface="Arial"/>
              <a:buChar char="•"/>
              <a:defRPr sz="1100" b="1">
                <a:latin typeface="+mj-lt"/>
                <a:ea typeface="+mj-ea"/>
                <a:cs typeface="+mj-cs"/>
                <a:sym typeface="Helvetica"/>
              </a:defRPr>
            </a:pPr>
            <a:r>
              <a:t>Doorlopende leerroute</a:t>
            </a:r>
          </a:p>
          <a:p>
            <a:pPr marL="285750" indent="-285750">
              <a:buSzPct val="100000"/>
              <a:buFont typeface="Arial"/>
              <a:buChar char="•"/>
              <a:defRPr sz="1100" b="1">
                <a:latin typeface="+mj-lt"/>
                <a:ea typeface="+mj-ea"/>
                <a:cs typeface="+mj-cs"/>
                <a:sym typeface="Helvetica"/>
              </a:defRPr>
            </a:pPr>
            <a:r>
              <a:t>Hybride leren</a:t>
            </a:r>
          </a:p>
          <a:p>
            <a:pPr marL="285750" indent="-285750">
              <a:buSzPct val="100000"/>
              <a:buFont typeface="Arial"/>
              <a:buChar char="•"/>
              <a:defRPr sz="1100" b="1">
                <a:latin typeface="+mj-lt"/>
                <a:ea typeface="+mj-ea"/>
                <a:cs typeface="+mj-cs"/>
                <a:sym typeface="Helvetica"/>
              </a:defRPr>
            </a:pPr>
            <a:r>
              <a:t>Vakintegratie</a:t>
            </a:r>
          </a:p>
          <a:p>
            <a:pPr marL="285750" indent="-285750">
              <a:buSzPct val="100000"/>
              <a:buFont typeface="Arial"/>
              <a:buChar char="•"/>
              <a:defRPr sz="1100" b="1">
                <a:latin typeface="+mj-lt"/>
                <a:ea typeface="+mj-ea"/>
                <a:cs typeface="+mj-cs"/>
                <a:sym typeface="Helvetica"/>
              </a:defRPr>
            </a:pPr>
            <a:r>
              <a:t>21-eeuwse vaardigheden (o.a. samenwerken)</a:t>
            </a:r>
          </a:p>
        </p:txBody>
      </p:sp>
      <p:sp>
        <p:nvSpPr>
          <p:cNvPr id="264" name="Tekstvak 9"/>
          <p:cNvSpPr txBox="1"/>
          <p:nvPr/>
        </p:nvSpPr>
        <p:spPr>
          <a:xfrm>
            <a:off x="4210818" y="2790824"/>
            <a:ext cx="3600003" cy="1755137"/>
          </a:xfrm>
          <a:prstGeom prst="rect">
            <a:avLst/>
          </a:prstGeom>
          <a:solidFill>
            <a:srgbClr val="8CC54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b="1">
                <a:latin typeface="+mj-lt"/>
                <a:ea typeface="+mj-ea"/>
                <a:cs typeface="+mj-cs"/>
                <a:sym typeface="Helvetica"/>
              </a:defRPr>
            </a:pPr>
            <a:r>
              <a:t>Vakmavo =&gt; </a:t>
            </a:r>
            <a:r>
              <a:rPr sz="1100"/>
              <a:t>Leerroute naar mbo niveau 4</a:t>
            </a:r>
          </a:p>
          <a:p>
            <a:pPr marL="171450" indent="-171450">
              <a:buSzPct val="100000"/>
              <a:buFont typeface="Arial"/>
              <a:buChar char="•"/>
              <a:defRPr sz="1100" b="1">
                <a:latin typeface="+mj-lt"/>
                <a:ea typeface="+mj-ea"/>
                <a:cs typeface="+mj-cs"/>
                <a:sym typeface="Helvetica"/>
              </a:defRPr>
            </a:pPr>
            <a:r>
              <a:t>Tussen 4 &amp; 10 uur praktijk</a:t>
            </a:r>
          </a:p>
          <a:p>
            <a:pPr marL="171450" indent="-171450">
              <a:buSzPct val="100000"/>
              <a:buFont typeface="Arial"/>
              <a:buChar char="•"/>
              <a:defRPr sz="1100" b="1">
                <a:latin typeface="+mj-lt"/>
                <a:ea typeface="+mj-ea"/>
                <a:cs typeface="+mj-cs"/>
                <a:sym typeface="Helvetica"/>
              </a:defRPr>
            </a:pPr>
            <a:r>
              <a:t>Ervaring in vakvaardigheden</a:t>
            </a:r>
          </a:p>
          <a:p>
            <a:pPr marL="171450" indent="-171450">
              <a:buSzPct val="100000"/>
              <a:buFont typeface="Arial"/>
              <a:buChar char="•"/>
              <a:defRPr sz="1100" b="1">
                <a:latin typeface="+mj-lt"/>
                <a:ea typeface="+mj-ea"/>
                <a:cs typeface="+mj-cs"/>
                <a:sym typeface="Helvetica"/>
              </a:defRPr>
            </a:pPr>
            <a:r>
              <a:t>Creatieve en onderzoeksvaardigheden</a:t>
            </a:r>
          </a:p>
          <a:p>
            <a:pPr marL="171450" indent="-171450">
              <a:buSzPct val="100000"/>
              <a:buFont typeface="Arial"/>
              <a:buChar char="•"/>
              <a:defRPr sz="1100" b="1">
                <a:latin typeface="+mj-lt"/>
                <a:ea typeface="+mj-ea"/>
                <a:cs typeface="+mj-cs"/>
                <a:sym typeface="Helvetica"/>
              </a:defRPr>
            </a:pPr>
            <a:r>
              <a:t>Projecten: mix van nieuwe technologische ontwikkelingen met profielwerkstuk</a:t>
            </a:r>
          </a:p>
          <a:p>
            <a:pPr>
              <a:defRPr b="1">
                <a:latin typeface="+mj-lt"/>
                <a:ea typeface="+mj-ea"/>
                <a:cs typeface="+mj-cs"/>
                <a:sym typeface="Helvetica"/>
              </a:defRPr>
            </a:pPr>
            <a:endParaRPr/>
          </a:p>
        </p:txBody>
      </p:sp>
      <p:sp>
        <p:nvSpPr>
          <p:cNvPr id="265" name="Tekstvak 10"/>
          <p:cNvSpPr txBox="1"/>
          <p:nvPr/>
        </p:nvSpPr>
        <p:spPr>
          <a:xfrm>
            <a:off x="7925250" y="2872826"/>
            <a:ext cx="3600003" cy="1526537"/>
          </a:xfrm>
          <a:prstGeom prst="rect">
            <a:avLst/>
          </a:prstGeom>
          <a:solidFill>
            <a:srgbClr val="C2986B"/>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b="1">
                <a:latin typeface="+mj-lt"/>
                <a:ea typeface="+mj-ea"/>
                <a:cs typeface="+mj-cs"/>
                <a:sym typeface="Helvetica"/>
              </a:defRPr>
            </a:pPr>
            <a:r>
              <a:t>Vakhavo =&gt; </a:t>
            </a:r>
            <a:r>
              <a:rPr sz="1100"/>
              <a:t>Leerroute naar hbo</a:t>
            </a:r>
          </a:p>
          <a:p>
            <a:pPr marL="285750" indent="-285750">
              <a:buSzPct val="100000"/>
              <a:buFont typeface="Arial"/>
              <a:buChar char="•"/>
              <a:defRPr sz="1100" b="1">
                <a:latin typeface="+mj-lt"/>
                <a:ea typeface="+mj-ea"/>
                <a:cs typeface="+mj-cs"/>
                <a:sym typeface="Helvetica"/>
              </a:defRPr>
            </a:pPr>
            <a:r>
              <a:t>Verrijking curriculum met praktijkcomponent</a:t>
            </a:r>
          </a:p>
          <a:p>
            <a:pPr marL="285750" indent="-285750">
              <a:buSzPct val="100000"/>
              <a:buFont typeface="Arial"/>
              <a:buChar char="•"/>
              <a:defRPr sz="1100" b="1">
                <a:latin typeface="+mj-lt"/>
                <a:ea typeface="+mj-ea"/>
                <a:cs typeface="+mj-cs"/>
                <a:sym typeface="Helvetica"/>
              </a:defRPr>
            </a:pPr>
            <a:r>
              <a:t>Tussen 4 en 10 uur praktijk</a:t>
            </a:r>
          </a:p>
          <a:p>
            <a:pPr marL="285750" indent="-285750">
              <a:buSzPct val="100000"/>
              <a:buFont typeface="Arial"/>
              <a:buChar char="•"/>
              <a:defRPr sz="1100" b="1">
                <a:latin typeface="+mj-lt"/>
                <a:ea typeface="+mj-ea"/>
                <a:cs typeface="+mj-cs"/>
                <a:sym typeface="Helvetica"/>
              </a:defRPr>
            </a:pPr>
            <a:r>
              <a:t>Projecten met bedrijfsleven</a:t>
            </a:r>
          </a:p>
          <a:p>
            <a:pPr marL="285750" indent="-285750">
              <a:buSzPct val="100000"/>
              <a:buFont typeface="Arial"/>
              <a:buChar char="•"/>
              <a:defRPr sz="1100" b="1">
                <a:latin typeface="+mj-lt"/>
                <a:ea typeface="+mj-ea"/>
                <a:cs typeface="+mj-cs"/>
                <a:sym typeface="Helvetica"/>
              </a:defRPr>
            </a:pPr>
            <a:r>
              <a:t>Voorbereiding op zowel vervolgopleiding als op arbeidsproces</a:t>
            </a:r>
          </a:p>
          <a:p>
            <a:pPr marL="285750" indent="-285750">
              <a:buSzPct val="100000"/>
              <a:buFont typeface="Arial"/>
              <a:buChar char="•"/>
              <a:defRPr sz="1100" b="1">
                <a:latin typeface="+mj-lt"/>
                <a:ea typeface="+mj-ea"/>
                <a:cs typeface="+mj-cs"/>
                <a:sym typeface="Helvetica"/>
              </a:defRPr>
            </a:pPr>
            <a:r>
              <a:t>Innovatieve vaardigheden </a:t>
            </a:r>
          </a:p>
        </p:txBody>
      </p:sp>
      <p:sp>
        <p:nvSpPr>
          <p:cNvPr id="266" name="Tekstvak 11"/>
          <p:cNvSpPr/>
          <p:nvPr/>
        </p:nvSpPr>
        <p:spPr>
          <a:xfrm>
            <a:off x="496389" y="5758931"/>
            <a:ext cx="11028861" cy="1080003"/>
          </a:xfrm>
          <a:prstGeom prst="rect">
            <a:avLst/>
          </a:prstGeom>
          <a:solidFill>
            <a:schemeClr val="accent1"/>
          </a:solidFill>
          <a:ln>
            <a:solidFill>
              <a:srgbClr val="27A8E0"/>
            </a:solidFill>
          </a:ln>
        </p:spPr>
        <p:txBody>
          <a:bodyPr lIns="45718" tIns="45718" rIns="45718" bIns="45718"/>
          <a:lstStyle/>
          <a:p>
            <a:pPr>
              <a:defRPr>
                <a:latin typeface="+mj-lt"/>
                <a:ea typeface="+mj-ea"/>
                <a:cs typeface="+mj-cs"/>
                <a:sym typeface="Helvetica"/>
              </a:defRPr>
            </a:pPr>
            <a:endParaRPr/>
          </a:p>
        </p:txBody>
      </p:sp>
      <p:grpSp>
        <p:nvGrpSpPr>
          <p:cNvPr id="269" name="Pijl-rechts 12"/>
          <p:cNvGrpSpPr/>
          <p:nvPr/>
        </p:nvGrpSpPr>
        <p:grpSpPr>
          <a:xfrm>
            <a:off x="496384" y="4555649"/>
            <a:ext cx="11028869" cy="1109780"/>
            <a:chOff x="0" y="0"/>
            <a:chExt cx="11028867" cy="1109778"/>
          </a:xfrm>
        </p:grpSpPr>
        <p:sp>
          <p:nvSpPr>
            <p:cNvPr id="267" name="Pijl"/>
            <p:cNvSpPr/>
            <p:nvPr/>
          </p:nvSpPr>
          <p:spPr>
            <a:xfrm>
              <a:off x="-1" y="0"/>
              <a:ext cx="11028868" cy="1109779"/>
            </a:xfrm>
            <a:prstGeom prst="rightArrow">
              <a:avLst>
                <a:gd name="adj1" fmla="val 50000"/>
                <a:gd name="adj2" fmla="val 50000"/>
              </a:avLst>
            </a:prstGeom>
            <a:solidFill>
              <a:srgbClr val="016938"/>
            </a:solidFill>
            <a:ln w="25400" cap="flat">
              <a:solidFill>
                <a:srgbClr val="016938"/>
              </a:solidFill>
              <a:prstDash val="solid"/>
              <a:round/>
            </a:ln>
            <a:effectLst/>
          </p:spPr>
          <p:txBody>
            <a:bodyPr wrap="square" lIns="45718" tIns="45718" rIns="45718" bIns="45718" numCol="1" anchor="ctr">
              <a:noAutofit/>
            </a:bodyPr>
            <a:lstStyle/>
            <a:p>
              <a:pPr algn="ctr">
                <a:defRPr>
                  <a:solidFill>
                    <a:srgbClr val="FFFFFF"/>
                  </a:solidFill>
                  <a:effectLst>
                    <a:outerShdw blurRad="38100" dist="19050" dir="2700000" rotWithShape="0">
                      <a:srgbClr val="000000">
                        <a:alpha val="40000"/>
                      </a:srgbClr>
                    </a:outerShdw>
                  </a:effectLst>
                  <a:latin typeface="+mj-lt"/>
                  <a:ea typeface="+mj-ea"/>
                  <a:cs typeface="+mj-cs"/>
                  <a:sym typeface="Helvetica"/>
                </a:defRPr>
              </a:pPr>
              <a:endParaRPr/>
            </a:p>
          </p:txBody>
        </p:sp>
        <p:sp>
          <p:nvSpPr>
            <p:cNvPr id="268" name="Taxonomie van Bloom:…"/>
            <p:cNvSpPr txBox="1"/>
            <p:nvPr/>
          </p:nvSpPr>
          <p:spPr>
            <a:xfrm>
              <a:off x="-1" y="229767"/>
              <a:ext cx="10751423" cy="65023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p>
              <a:pPr algn="ctr">
                <a:defRPr>
                  <a:solidFill>
                    <a:srgbClr val="FFFFFF"/>
                  </a:solidFill>
                  <a:effectLst>
                    <a:outerShdw blurRad="38100" dist="19050" dir="2700000" rotWithShape="0">
                      <a:srgbClr val="000000">
                        <a:alpha val="40000"/>
                      </a:srgbClr>
                    </a:outerShdw>
                  </a:effectLst>
                  <a:latin typeface="+mj-lt"/>
                  <a:ea typeface="+mj-ea"/>
                  <a:cs typeface="+mj-cs"/>
                  <a:sym typeface="Helvetica"/>
                </a:defRPr>
              </a:pPr>
              <a:r>
                <a:t>Taxonomie van Bloom:</a:t>
              </a:r>
            </a:p>
            <a:p>
              <a:pPr algn="ctr">
                <a:defRPr>
                  <a:solidFill>
                    <a:srgbClr val="FFFFFF"/>
                  </a:solidFill>
                  <a:effectLst>
                    <a:outerShdw blurRad="38100" dist="19050" dir="2700000" rotWithShape="0">
                      <a:srgbClr val="000000">
                        <a:alpha val="40000"/>
                      </a:srgbClr>
                    </a:outerShdw>
                  </a:effectLst>
                  <a:latin typeface="+mj-lt"/>
                  <a:ea typeface="+mj-ea"/>
                  <a:cs typeface="+mj-cs"/>
                  <a:sym typeface="Helvetica"/>
                </a:defRPr>
              </a:pPr>
              <a:r>
                <a:t>onthouden – begrijpen – toepassen – analyseren – evalueren - creëren</a:t>
              </a:r>
            </a:p>
          </p:txBody>
        </p:sp>
      </p:grpSp>
      <p:sp>
        <p:nvSpPr>
          <p:cNvPr id="270" name="Tekstvak 13"/>
          <p:cNvSpPr txBox="1"/>
          <p:nvPr/>
        </p:nvSpPr>
        <p:spPr>
          <a:xfrm>
            <a:off x="496386" y="5743857"/>
            <a:ext cx="3419480" cy="11328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sz="1400">
                <a:latin typeface="+mj-lt"/>
                <a:ea typeface="+mj-ea"/>
                <a:cs typeface="+mj-cs"/>
                <a:sym typeface="Helvetica"/>
              </a:defRPr>
            </a:pPr>
            <a:r>
              <a:t>Me</a:t>
            </a:r>
            <a:r>
              <a:rPr b="1"/>
              <a:t>erwaarde voor leerling:</a:t>
            </a:r>
          </a:p>
          <a:p>
            <a:pPr marL="171450" indent="-171450">
              <a:buSzPct val="100000"/>
              <a:buFont typeface="Arial"/>
              <a:buChar char="•"/>
              <a:defRPr sz="1100" b="1">
                <a:latin typeface="+mj-lt"/>
                <a:ea typeface="+mj-ea"/>
                <a:cs typeface="+mj-cs"/>
                <a:sym typeface="Helvetica"/>
              </a:defRPr>
            </a:pPr>
            <a:r>
              <a:t>Leren krijgt betekenis!</a:t>
            </a:r>
          </a:p>
          <a:p>
            <a:pPr marL="171450" indent="-171450">
              <a:buSzPct val="100000"/>
              <a:buFont typeface="Arial"/>
              <a:buChar char="•"/>
              <a:defRPr sz="1100" b="1">
                <a:latin typeface="+mj-lt"/>
                <a:ea typeface="+mj-ea"/>
                <a:cs typeface="+mj-cs"/>
                <a:sym typeface="Helvetica"/>
              </a:defRPr>
            </a:pPr>
            <a:r>
              <a:t>Gemotiveerde leerlingen!</a:t>
            </a:r>
          </a:p>
          <a:p>
            <a:pPr marL="171450" indent="-171450">
              <a:buSzPct val="100000"/>
              <a:buFont typeface="Arial"/>
              <a:buChar char="•"/>
              <a:defRPr sz="1100" b="1">
                <a:latin typeface="+mj-lt"/>
                <a:ea typeface="+mj-ea"/>
                <a:cs typeface="+mj-cs"/>
                <a:sym typeface="Helvetica"/>
              </a:defRPr>
            </a:pPr>
            <a:r>
              <a:t>Flexibel en weerbaar!</a:t>
            </a:r>
          </a:p>
          <a:p>
            <a:pPr marL="171450" indent="-171450">
              <a:buSzPct val="100000"/>
              <a:buFont typeface="Arial"/>
              <a:buChar char="•"/>
              <a:defRPr sz="1100" b="1">
                <a:latin typeface="+mj-lt"/>
                <a:ea typeface="+mj-ea"/>
                <a:cs typeface="+mj-cs"/>
                <a:sym typeface="Helvetica"/>
              </a:defRPr>
            </a:pPr>
            <a:r>
              <a:t>Ondernemende houding!</a:t>
            </a:r>
          </a:p>
          <a:p>
            <a:pPr marL="171450" indent="-171450">
              <a:buSzPct val="100000"/>
              <a:buFont typeface="Arial"/>
              <a:buChar char="•"/>
              <a:defRPr sz="1100" b="1">
                <a:latin typeface="+mj-lt"/>
                <a:ea typeface="+mj-ea"/>
                <a:cs typeface="+mj-cs"/>
                <a:sym typeface="Helvetica"/>
              </a:defRPr>
            </a:pPr>
            <a:r>
              <a:t>Meer keuzemogelijkheden</a:t>
            </a:r>
          </a:p>
        </p:txBody>
      </p:sp>
      <p:sp>
        <p:nvSpPr>
          <p:cNvPr id="271" name="Tekstvak 14"/>
          <p:cNvSpPr txBox="1"/>
          <p:nvPr/>
        </p:nvSpPr>
        <p:spPr>
          <a:xfrm>
            <a:off x="4210818" y="5721246"/>
            <a:ext cx="3419478" cy="8026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sz="1400" b="1">
                <a:latin typeface="+mj-lt"/>
                <a:ea typeface="+mj-ea"/>
                <a:cs typeface="+mj-cs"/>
                <a:sym typeface="Helvetica"/>
              </a:defRPr>
            </a:pPr>
            <a:r>
              <a:t>Meerwaarde voor vervolgonderwijs:</a:t>
            </a:r>
          </a:p>
          <a:p>
            <a:pPr marL="171450" indent="-171450">
              <a:buSzPct val="100000"/>
              <a:buFont typeface="Arial"/>
              <a:buChar char="•"/>
              <a:defRPr sz="1100" b="1">
                <a:latin typeface="+mj-lt"/>
                <a:ea typeface="+mj-ea"/>
                <a:cs typeface="+mj-cs"/>
                <a:sym typeface="Helvetica"/>
              </a:defRPr>
            </a:pPr>
            <a:r>
              <a:t>Leerlingen maken bewuste keuzes!</a:t>
            </a:r>
          </a:p>
          <a:p>
            <a:pPr marL="171450" indent="-171450">
              <a:buSzPct val="100000"/>
              <a:buFont typeface="Arial"/>
              <a:buChar char="•"/>
              <a:defRPr sz="1100" b="1">
                <a:latin typeface="+mj-lt"/>
                <a:ea typeface="+mj-ea"/>
                <a:cs typeface="+mj-cs"/>
                <a:sym typeface="Helvetica"/>
              </a:defRPr>
            </a:pPr>
            <a:r>
              <a:t>Betere aansluiting op vervolgonderwijs!</a:t>
            </a:r>
          </a:p>
          <a:p>
            <a:pPr marL="171450" indent="-171450">
              <a:buSzPct val="100000"/>
              <a:buFont typeface="Arial"/>
              <a:buChar char="•"/>
              <a:defRPr sz="1100" b="1">
                <a:latin typeface="+mj-lt"/>
                <a:ea typeface="+mj-ea"/>
                <a:cs typeface="+mj-cs"/>
                <a:sym typeface="Helvetica"/>
              </a:defRPr>
            </a:pPr>
            <a:r>
              <a:t>Minder uitval!</a:t>
            </a:r>
          </a:p>
        </p:txBody>
      </p:sp>
      <p:sp>
        <p:nvSpPr>
          <p:cNvPr id="272" name="Tekstvak 15"/>
          <p:cNvSpPr txBox="1"/>
          <p:nvPr/>
        </p:nvSpPr>
        <p:spPr>
          <a:xfrm>
            <a:off x="7925248" y="5743857"/>
            <a:ext cx="3419478" cy="11328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sz="1400" b="1">
                <a:latin typeface="+mj-lt"/>
                <a:ea typeface="+mj-ea"/>
                <a:cs typeface="+mj-cs"/>
                <a:sym typeface="Helvetica"/>
              </a:defRPr>
            </a:pPr>
            <a:r>
              <a:t>Meerwaarde voor bedrijven:</a:t>
            </a:r>
          </a:p>
          <a:p>
            <a:pPr marL="171450" indent="-171450">
              <a:buSzPct val="100000"/>
              <a:buFont typeface="Arial"/>
              <a:buChar char="•"/>
              <a:defRPr sz="1100" b="1">
                <a:latin typeface="+mj-lt"/>
                <a:ea typeface="+mj-ea"/>
                <a:cs typeface="+mj-cs"/>
                <a:sym typeface="Helvetica"/>
              </a:defRPr>
            </a:pPr>
            <a:r>
              <a:t>Naam en faam bij de jeugd! </a:t>
            </a:r>
          </a:p>
          <a:p>
            <a:pPr marL="171450" indent="-171450">
              <a:buSzPct val="100000"/>
              <a:buFont typeface="Arial"/>
              <a:buChar char="•"/>
              <a:defRPr sz="1100" b="1">
                <a:latin typeface="+mj-lt"/>
                <a:ea typeface="+mj-ea"/>
                <a:cs typeface="+mj-cs"/>
                <a:sym typeface="Helvetica"/>
              </a:defRPr>
            </a:pPr>
            <a:r>
              <a:t>Vakkennis en Vakvaardigheden!</a:t>
            </a:r>
          </a:p>
          <a:p>
            <a:pPr marL="171450" indent="-171450">
              <a:buSzPct val="100000"/>
              <a:buFont typeface="Arial"/>
              <a:buChar char="•"/>
              <a:defRPr sz="1100" b="1">
                <a:latin typeface="+mj-lt"/>
                <a:ea typeface="+mj-ea"/>
                <a:cs typeface="+mj-cs"/>
                <a:sym typeface="Helvetica"/>
              </a:defRPr>
            </a:pPr>
            <a:r>
              <a:t>Werkplek ervaring</a:t>
            </a:r>
          </a:p>
          <a:p>
            <a:pPr marL="171450" indent="-171450">
              <a:buSzPct val="100000"/>
              <a:buFont typeface="Arial"/>
              <a:buChar char="•"/>
              <a:defRPr sz="1100" b="1">
                <a:latin typeface="+mj-lt"/>
                <a:ea typeface="+mj-ea"/>
                <a:cs typeface="+mj-cs"/>
                <a:sym typeface="Helvetica"/>
              </a:defRPr>
            </a:pPr>
            <a:r>
              <a:t>Goede beroepshouding</a:t>
            </a:r>
          </a:p>
          <a:p>
            <a:pPr marL="171450" indent="-171450">
              <a:buSzPct val="100000"/>
              <a:buFont typeface="Arial"/>
              <a:buChar char="•"/>
              <a:defRPr sz="1100" b="1">
                <a:latin typeface="+mj-lt"/>
                <a:ea typeface="+mj-ea"/>
                <a:cs typeface="+mj-cs"/>
                <a:sym typeface="Helvetica"/>
              </a:defRPr>
            </a:pPr>
            <a:r>
              <a:t>Nieuwe energie!</a:t>
            </a:r>
          </a:p>
        </p:txBody>
      </p:sp>
      <p:sp>
        <p:nvSpPr>
          <p:cNvPr id="273" name="Vrije vorm 20"/>
          <p:cNvSpPr/>
          <p:nvPr/>
        </p:nvSpPr>
        <p:spPr>
          <a:xfrm>
            <a:off x="295274" y="1995663"/>
            <a:ext cx="10848611" cy="4062745"/>
          </a:xfrm>
          <a:custGeom>
            <a:avLst/>
            <a:gdLst/>
            <a:ahLst/>
            <a:cxnLst>
              <a:cxn ang="0">
                <a:pos x="wd2" y="hd2"/>
              </a:cxn>
              <a:cxn ang="5400000">
                <a:pos x="wd2" y="hd2"/>
              </a:cxn>
              <a:cxn ang="10800000">
                <a:pos x="wd2" y="hd2"/>
              </a:cxn>
              <a:cxn ang="16200000">
                <a:pos x="wd2" y="hd2"/>
              </a:cxn>
            </a:cxnLst>
            <a:rect l="0" t="0" r="r" b="b"/>
            <a:pathLst>
              <a:path w="21576" h="21600" extrusionOk="0">
                <a:moveTo>
                  <a:pt x="0" y="20428"/>
                </a:moveTo>
                <a:cubicBezTo>
                  <a:pt x="76" y="20445"/>
                  <a:pt x="154" y="20442"/>
                  <a:pt x="229" y="20479"/>
                </a:cubicBezTo>
                <a:cubicBezTo>
                  <a:pt x="623" y="20672"/>
                  <a:pt x="241" y="20542"/>
                  <a:pt x="541" y="20836"/>
                </a:cubicBezTo>
                <a:cubicBezTo>
                  <a:pt x="768" y="21058"/>
                  <a:pt x="547" y="20822"/>
                  <a:pt x="708" y="21040"/>
                </a:cubicBezTo>
                <a:cubicBezTo>
                  <a:pt x="749" y="21095"/>
                  <a:pt x="789" y="21154"/>
                  <a:pt x="833" y="21192"/>
                </a:cubicBezTo>
                <a:cubicBezTo>
                  <a:pt x="887" y="21240"/>
                  <a:pt x="999" y="21294"/>
                  <a:pt x="999" y="21294"/>
                </a:cubicBezTo>
                <a:cubicBezTo>
                  <a:pt x="1027" y="21345"/>
                  <a:pt x="1050" y="21416"/>
                  <a:pt x="1083" y="21447"/>
                </a:cubicBezTo>
                <a:cubicBezTo>
                  <a:pt x="1122" y="21486"/>
                  <a:pt x="1166" y="21486"/>
                  <a:pt x="1208" y="21498"/>
                </a:cubicBezTo>
                <a:cubicBezTo>
                  <a:pt x="1284" y="21520"/>
                  <a:pt x="1360" y="21529"/>
                  <a:pt x="1437" y="21549"/>
                </a:cubicBezTo>
                <a:cubicBezTo>
                  <a:pt x="1492" y="21563"/>
                  <a:pt x="1548" y="21583"/>
                  <a:pt x="1603" y="21600"/>
                </a:cubicBezTo>
                <a:cubicBezTo>
                  <a:pt x="1742" y="21532"/>
                  <a:pt x="1884" y="21498"/>
                  <a:pt x="2020" y="21396"/>
                </a:cubicBezTo>
                <a:cubicBezTo>
                  <a:pt x="2067" y="21360"/>
                  <a:pt x="2104" y="21264"/>
                  <a:pt x="2144" y="21192"/>
                </a:cubicBezTo>
                <a:cubicBezTo>
                  <a:pt x="2178" y="21132"/>
                  <a:pt x="2279" y="20941"/>
                  <a:pt x="2311" y="20836"/>
                </a:cubicBezTo>
                <a:cubicBezTo>
                  <a:pt x="2377" y="20621"/>
                  <a:pt x="2421" y="20363"/>
                  <a:pt x="2498" y="20174"/>
                </a:cubicBezTo>
                <a:lnTo>
                  <a:pt x="2602" y="19919"/>
                </a:lnTo>
                <a:cubicBezTo>
                  <a:pt x="2630" y="19766"/>
                  <a:pt x="2657" y="19612"/>
                  <a:pt x="2686" y="19460"/>
                </a:cubicBezTo>
                <a:cubicBezTo>
                  <a:pt x="2705" y="19357"/>
                  <a:pt x="2735" y="19264"/>
                  <a:pt x="2748" y="19155"/>
                </a:cubicBezTo>
                <a:cubicBezTo>
                  <a:pt x="2763" y="19040"/>
                  <a:pt x="2760" y="18916"/>
                  <a:pt x="2769" y="18798"/>
                </a:cubicBezTo>
                <a:cubicBezTo>
                  <a:pt x="2784" y="18597"/>
                  <a:pt x="2799" y="18540"/>
                  <a:pt x="2831" y="18340"/>
                </a:cubicBezTo>
                <a:cubicBezTo>
                  <a:pt x="2838" y="18017"/>
                  <a:pt x="2843" y="17694"/>
                  <a:pt x="2852" y="17372"/>
                </a:cubicBezTo>
                <a:cubicBezTo>
                  <a:pt x="2857" y="17218"/>
                  <a:pt x="2858" y="17062"/>
                  <a:pt x="2873" y="16913"/>
                </a:cubicBezTo>
                <a:cubicBezTo>
                  <a:pt x="2886" y="16788"/>
                  <a:pt x="2913" y="16674"/>
                  <a:pt x="2936" y="16557"/>
                </a:cubicBezTo>
                <a:cubicBezTo>
                  <a:pt x="2988" y="16277"/>
                  <a:pt x="3002" y="16156"/>
                  <a:pt x="3123" y="15996"/>
                </a:cubicBezTo>
                <a:cubicBezTo>
                  <a:pt x="3167" y="15938"/>
                  <a:pt x="3222" y="15939"/>
                  <a:pt x="3269" y="15894"/>
                </a:cubicBezTo>
                <a:cubicBezTo>
                  <a:pt x="3518" y="15660"/>
                  <a:pt x="3263" y="15787"/>
                  <a:pt x="3539" y="15691"/>
                </a:cubicBezTo>
                <a:cubicBezTo>
                  <a:pt x="3727" y="15758"/>
                  <a:pt x="3918" y="15779"/>
                  <a:pt x="4101" y="15894"/>
                </a:cubicBezTo>
                <a:cubicBezTo>
                  <a:pt x="4288" y="16012"/>
                  <a:pt x="4262" y="16273"/>
                  <a:pt x="4414" y="16506"/>
                </a:cubicBezTo>
                <a:cubicBezTo>
                  <a:pt x="4469" y="16591"/>
                  <a:pt x="4528" y="16663"/>
                  <a:pt x="4580" y="16760"/>
                </a:cubicBezTo>
                <a:cubicBezTo>
                  <a:pt x="4634" y="16861"/>
                  <a:pt x="4721" y="17150"/>
                  <a:pt x="4789" y="17219"/>
                </a:cubicBezTo>
                <a:cubicBezTo>
                  <a:pt x="4834" y="17265"/>
                  <a:pt x="4886" y="17253"/>
                  <a:pt x="4934" y="17270"/>
                </a:cubicBezTo>
                <a:cubicBezTo>
                  <a:pt x="4976" y="17304"/>
                  <a:pt x="5016" y="17349"/>
                  <a:pt x="5059" y="17372"/>
                </a:cubicBezTo>
                <a:cubicBezTo>
                  <a:pt x="5173" y="17431"/>
                  <a:pt x="5494" y="17464"/>
                  <a:pt x="5559" y="17474"/>
                </a:cubicBezTo>
                <a:cubicBezTo>
                  <a:pt x="6432" y="17779"/>
                  <a:pt x="6105" y="17684"/>
                  <a:pt x="7995" y="17423"/>
                </a:cubicBezTo>
                <a:cubicBezTo>
                  <a:pt x="8098" y="17408"/>
                  <a:pt x="8189" y="17252"/>
                  <a:pt x="8286" y="17168"/>
                </a:cubicBezTo>
                <a:cubicBezTo>
                  <a:pt x="8307" y="17150"/>
                  <a:pt x="8349" y="17117"/>
                  <a:pt x="8349" y="17117"/>
                </a:cubicBezTo>
                <a:cubicBezTo>
                  <a:pt x="8397" y="16998"/>
                  <a:pt x="8441" y="16866"/>
                  <a:pt x="8494" y="16760"/>
                </a:cubicBezTo>
                <a:cubicBezTo>
                  <a:pt x="8553" y="16645"/>
                  <a:pt x="8630" y="16589"/>
                  <a:pt x="8682" y="16455"/>
                </a:cubicBezTo>
                <a:cubicBezTo>
                  <a:pt x="8786" y="16184"/>
                  <a:pt x="8795" y="15983"/>
                  <a:pt x="8848" y="15691"/>
                </a:cubicBezTo>
                <a:cubicBezTo>
                  <a:pt x="8929" y="15249"/>
                  <a:pt x="8847" y="15746"/>
                  <a:pt x="8952" y="15232"/>
                </a:cubicBezTo>
                <a:cubicBezTo>
                  <a:pt x="8962" y="15184"/>
                  <a:pt x="8965" y="15129"/>
                  <a:pt x="8973" y="15079"/>
                </a:cubicBezTo>
                <a:cubicBezTo>
                  <a:pt x="8986" y="15009"/>
                  <a:pt x="9003" y="14946"/>
                  <a:pt x="9015" y="14875"/>
                </a:cubicBezTo>
                <a:cubicBezTo>
                  <a:pt x="9031" y="14776"/>
                  <a:pt x="9037" y="14666"/>
                  <a:pt x="9057" y="14570"/>
                </a:cubicBezTo>
                <a:cubicBezTo>
                  <a:pt x="9079" y="14460"/>
                  <a:pt x="9107" y="14357"/>
                  <a:pt x="9140" y="14264"/>
                </a:cubicBezTo>
                <a:cubicBezTo>
                  <a:pt x="9191" y="14118"/>
                  <a:pt x="9257" y="14007"/>
                  <a:pt x="9306" y="13857"/>
                </a:cubicBezTo>
                <a:cubicBezTo>
                  <a:pt x="9334" y="13772"/>
                  <a:pt x="9359" y="13682"/>
                  <a:pt x="9390" y="13602"/>
                </a:cubicBezTo>
                <a:cubicBezTo>
                  <a:pt x="9450" y="13444"/>
                  <a:pt x="9491" y="13196"/>
                  <a:pt x="9577" y="13143"/>
                </a:cubicBezTo>
                <a:cubicBezTo>
                  <a:pt x="9605" y="13126"/>
                  <a:pt x="9633" y="13115"/>
                  <a:pt x="9660" y="13092"/>
                </a:cubicBezTo>
                <a:cubicBezTo>
                  <a:pt x="9717" y="13047"/>
                  <a:pt x="9771" y="12989"/>
                  <a:pt x="9827" y="12940"/>
                </a:cubicBezTo>
                <a:cubicBezTo>
                  <a:pt x="9848" y="12921"/>
                  <a:pt x="9869" y="12906"/>
                  <a:pt x="9889" y="12889"/>
                </a:cubicBezTo>
                <a:lnTo>
                  <a:pt x="10472" y="13143"/>
                </a:lnTo>
                <a:cubicBezTo>
                  <a:pt x="10500" y="13156"/>
                  <a:pt x="10530" y="13165"/>
                  <a:pt x="10556" y="13194"/>
                </a:cubicBezTo>
                <a:cubicBezTo>
                  <a:pt x="11100" y="13804"/>
                  <a:pt x="10809" y="13501"/>
                  <a:pt x="11118" y="13908"/>
                </a:cubicBezTo>
                <a:cubicBezTo>
                  <a:pt x="11159" y="13962"/>
                  <a:pt x="11203" y="13999"/>
                  <a:pt x="11243" y="14060"/>
                </a:cubicBezTo>
                <a:cubicBezTo>
                  <a:pt x="11280" y="14119"/>
                  <a:pt x="11308" y="14213"/>
                  <a:pt x="11347" y="14264"/>
                </a:cubicBezTo>
                <a:cubicBezTo>
                  <a:pt x="11428" y="14372"/>
                  <a:pt x="11496" y="14395"/>
                  <a:pt x="11576" y="14468"/>
                </a:cubicBezTo>
                <a:cubicBezTo>
                  <a:pt x="11720" y="14600"/>
                  <a:pt x="11682" y="14593"/>
                  <a:pt x="11867" y="14723"/>
                </a:cubicBezTo>
                <a:cubicBezTo>
                  <a:pt x="11901" y="14746"/>
                  <a:pt x="11937" y="14750"/>
                  <a:pt x="11971" y="14774"/>
                </a:cubicBezTo>
                <a:cubicBezTo>
                  <a:pt x="12035" y="14818"/>
                  <a:pt x="12096" y="14881"/>
                  <a:pt x="12159" y="14926"/>
                </a:cubicBezTo>
                <a:cubicBezTo>
                  <a:pt x="12214" y="14966"/>
                  <a:pt x="12270" y="14992"/>
                  <a:pt x="12325" y="15028"/>
                </a:cubicBezTo>
                <a:cubicBezTo>
                  <a:pt x="12443" y="15105"/>
                  <a:pt x="12465" y="15140"/>
                  <a:pt x="12575" y="15181"/>
                </a:cubicBezTo>
                <a:lnTo>
                  <a:pt x="13429" y="15487"/>
                </a:lnTo>
                <a:lnTo>
                  <a:pt x="16448" y="15436"/>
                </a:lnTo>
                <a:cubicBezTo>
                  <a:pt x="16696" y="15424"/>
                  <a:pt x="16641" y="15343"/>
                  <a:pt x="16822" y="15232"/>
                </a:cubicBezTo>
                <a:cubicBezTo>
                  <a:pt x="16867" y="15205"/>
                  <a:pt x="17055" y="15145"/>
                  <a:pt x="17093" y="15130"/>
                </a:cubicBezTo>
                <a:lnTo>
                  <a:pt x="17842" y="14825"/>
                </a:lnTo>
                <a:cubicBezTo>
                  <a:pt x="17905" y="14740"/>
                  <a:pt x="17969" y="14662"/>
                  <a:pt x="18030" y="14570"/>
                </a:cubicBezTo>
                <a:cubicBezTo>
                  <a:pt x="18416" y="13985"/>
                  <a:pt x="18156" y="14314"/>
                  <a:pt x="18363" y="14060"/>
                </a:cubicBezTo>
                <a:cubicBezTo>
                  <a:pt x="18506" y="13662"/>
                  <a:pt x="18709" y="13207"/>
                  <a:pt x="18800" y="12685"/>
                </a:cubicBezTo>
                <a:cubicBezTo>
                  <a:pt x="18821" y="12566"/>
                  <a:pt x="18840" y="12445"/>
                  <a:pt x="18863" y="12328"/>
                </a:cubicBezTo>
                <a:cubicBezTo>
                  <a:pt x="18889" y="12191"/>
                  <a:pt x="18922" y="12061"/>
                  <a:pt x="18946" y="11921"/>
                </a:cubicBezTo>
                <a:cubicBezTo>
                  <a:pt x="18957" y="11856"/>
                  <a:pt x="18958" y="11784"/>
                  <a:pt x="18967" y="11717"/>
                </a:cubicBezTo>
                <a:cubicBezTo>
                  <a:pt x="18986" y="11563"/>
                  <a:pt x="19004" y="11407"/>
                  <a:pt x="19029" y="11258"/>
                </a:cubicBezTo>
                <a:cubicBezTo>
                  <a:pt x="19053" y="11118"/>
                  <a:pt x="19085" y="10987"/>
                  <a:pt x="19112" y="10851"/>
                </a:cubicBezTo>
                <a:cubicBezTo>
                  <a:pt x="19119" y="10732"/>
                  <a:pt x="19122" y="10611"/>
                  <a:pt x="19133" y="10494"/>
                </a:cubicBezTo>
                <a:cubicBezTo>
                  <a:pt x="19143" y="10390"/>
                  <a:pt x="19163" y="10292"/>
                  <a:pt x="19175" y="10189"/>
                </a:cubicBezTo>
                <a:cubicBezTo>
                  <a:pt x="19191" y="10054"/>
                  <a:pt x="19203" y="9917"/>
                  <a:pt x="19217" y="9781"/>
                </a:cubicBezTo>
                <a:cubicBezTo>
                  <a:pt x="19210" y="7404"/>
                  <a:pt x="19196" y="5026"/>
                  <a:pt x="19196" y="2649"/>
                </a:cubicBezTo>
                <a:cubicBezTo>
                  <a:pt x="19196" y="2478"/>
                  <a:pt x="19191" y="2298"/>
                  <a:pt x="19217" y="2140"/>
                </a:cubicBezTo>
                <a:cubicBezTo>
                  <a:pt x="19250" y="1936"/>
                  <a:pt x="19313" y="1883"/>
                  <a:pt x="19383" y="1834"/>
                </a:cubicBezTo>
                <a:cubicBezTo>
                  <a:pt x="19459" y="1781"/>
                  <a:pt x="19537" y="1739"/>
                  <a:pt x="19612" y="1681"/>
                </a:cubicBezTo>
                <a:cubicBezTo>
                  <a:pt x="19669" y="1637"/>
                  <a:pt x="19722" y="1571"/>
                  <a:pt x="19779" y="1528"/>
                </a:cubicBezTo>
                <a:cubicBezTo>
                  <a:pt x="19813" y="1503"/>
                  <a:pt x="19848" y="1496"/>
                  <a:pt x="19883" y="1477"/>
                </a:cubicBezTo>
                <a:cubicBezTo>
                  <a:pt x="20179" y="1316"/>
                  <a:pt x="19561" y="1566"/>
                  <a:pt x="20382" y="1325"/>
                </a:cubicBezTo>
                <a:cubicBezTo>
                  <a:pt x="20418" y="1314"/>
                  <a:pt x="20451" y="1284"/>
                  <a:pt x="20487" y="1274"/>
                </a:cubicBezTo>
                <a:cubicBezTo>
                  <a:pt x="20563" y="1250"/>
                  <a:pt x="20639" y="1240"/>
                  <a:pt x="20716" y="1223"/>
                </a:cubicBezTo>
                <a:cubicBezTo>
                  <a:pt x="20764" y="1172"/>
                  <a:pt x="20810" y="1101"/>
                  <a:pt x="20861" y="1070"/>
                </a:cubicBezTo>
                <a:cubicBezTo>
                  <a:pt x="20922" y="1033"/>
                  <a:pt x="20986" y="1038"/>
                  <a:pt x="21049" y="1019"/>
                </a:cubicBezTo>
                <a:cubicBezTo>
                  <a:pt x="21186" y="977"/>
                  <a:pt x="21177" y="976"/>
                  <a:pt x="21299" y="917"/>
                </a:cubicBezTo>
                <a:cubicBezTo>
                  <a:pt x="21486" y="630"/>
                  <a:pt x="21411" y="751"/>
                  <a:pt x="21528" y="560"/>
                </a:cubicBezTo>
                <a:cubicBezTo>
                  <a:pt x="21600" y="295"/>
                  <a:pt x="21569" y="469"/>
                  <a:pt x="21569" y="0"/>
                </a:cubicBezTo>
              </a:path>
            </a:pathLst>
          </a:custGeom>
          <a:ln w="19050">
            <a:solidFill>
              <a:srgbClr val="000000"/>
            </a:solidFill>
            <a:prstDash val="dash"/>
          </a:ln>
        </p:spPr>
        <p:txBody>
          <a:bodyPr lIns="45718" tIns="45718" rIns="45718" bIns="45718" anchor="ctr"/>
          <a:lstStyle/>
          <a:p>
            <a:pPr algn="ctr">
              <a:defRPr>
                <a:latin typeface="+mj-lt"/>
                <a:ea typeface="+mj-ea"/>
                <a:cs typeface="+mj-cs"/>
                <a:sym typeface="Helvetica"/>
              </a:defRPr>
            </a:pPr>
            <a:endParaRPr/>
          </a:p>
        </p:txBody>
      </p:sp>
      <p:pic>
        <p:nvPicPr>
          <p:cNvPr id="274" name="Afbeelding 21" descr="Afbeelding 21"/>
          <p:cNvPicPr>
            <a:picLocks noChangeAspect="1"/>
          </p:cNvPicPr>
          <p:nvPr/>
        </p:nvPicPr>
        <p:blipFill>
          <a:blip r:embed="rId2">
            <a:extLst/>
          </a:blip>
          <a:stretch>
            <a:fillRect/>
          </a:stretch>
        </p:blipFill>
        <p:spPr>
          <a:xfrm rot="499618">
            <a:off x="-549754" y="3999658"/>
            <a:ext cx="1929223" cy="1929224"/>
          </a:xfrm>
          <a:prstGeom prst="rect">
            <a:avLst/>
          </a:prstGeom>
          <a:ln w="12700">
            <a:miter lim="400000"/>
          </a:ln>
        </p:spPr>
      </p:pic>
      <p:pic>
        <p:nvPicPr>
          <p:cNvPr id="275" name="Afbeelding 24" descr="Afbeelding 24"/>
          <p:cNvPicPr>
            <a:picLocks noChangeAspect="1"/>
          </p:cNvPicPr>
          <p:nvPr/>
        </p:nvPicPr>
        <p:blipFill>
          <a:blip r:embed="rId2">
            <a:extLst/>
          </a:blip>
          <a:stretch>
            <a:fillRect/>
          </a:stretch>
        </p:blipFill>
        <p:spPr>
          <a:xfrm rot="397474">
            <a:off x="10218284" y="264569"/>
            <a:ext cx="1929223" cy="1929222"/>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jdelijke aanduiding voor voettekst 3"/>
          <p:cNvSpPr txBox="1"/>
          <p:nvPr/>
        </p:nvSpPr>
        <p:spPr>
          <a:xfrm>
            <a:off x="4038600" y="6414761"/>
            <a:ext cx="4114800" cy="248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defRPr>
            </a:lvl1pPr>
          </a:lstStyle>
          <a:p>
            <a:r>
              <a:t>© Landelijke vereniging van vakcolleges</a:t>
            </a:r>
          </a:p>
        </p:txBody>
      </p:sp>
      <p:pic>
        <p:nvPicPr>
          <p:cNvPr id="1026" name="Picture 2" descr="Afbeeldingsresultaat voor de meerwaarde logo">
            <a:extLst>
              <a:ext uri="{FF2B5EF4-FFF2-40B4-BE49-F238E27FC236}">
                <a16:creationId xmlns:a16="http://schemas.microsoft.com/office/drawing/2014/main" id="{3E32F249-5D08-42DE-9B7A-7A4BC13B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30" y="80622"/>
            <a:ext cx="2876550" cy="1590675"/>
          </a:xfrm>
          <a:prstGeom prst="rect">
            <a:avLst/>
          </a:prstGeom>
          <a:noFill/>
          <a:extLst>
            <a:ext uri="{909E8E84-426E-40DD-AFC4-6F175D3DCCD1}">
              <a14:hiddenFill xmlns:a14="http://schemas.microsoft.com/office/drawing/2010/main">
                <a:solidFill>
                  <a:srgbClr val="FFFFFF"/>
                </a:solidFill>
              </a14:hiddenFill>
            </a:ext>
          </a:extLst>
        </p:spPr>
      </p:pic>
      <p:sp>
        <p:nvSpPr>
          <p:cNvPr id="7" name="Tijdelijke aanduiding voor tekst 2">
            <a:extLst>
              <a:ext uri="{FF2B5EF4-FFF2-40B4-BE49-F238E27FC236}">
                <a16:creationId xmlns:a16="http://schemas.microsoft.com/office/drawing/2014/main" id="{5DC0CBD9-F131-48F9-9398-6E6164440C9E}"/>
              </a:ext>
            </a:extLst>
          </p:cNvPr>
          <p:cNvSpPr>
            <a:spLocks noGrp="1"/>
          </p:cNvSpPr>
          <p:nvPr>
            <p:ph type="body" idx="1"/>
          </p:nvPr>
        </p:nvSpPr>
        <p:spPr>
          <a:xfrm>
            <a:off x="838200" y="2858012"/>
            <a:ext cx="10515600" cy="4351338"/>
          </a:xfrm>
        </p:spPr>
        <p:txBody>
          <a:bodyPr>
            <a:normAutofit/>
          </a:bodyPr>
          <a:lstStyle/>
          <a:p>
            <a:pPr algn="l"/>
            <a:r>
              <a:rPr lang="nl-NL" sz="3200" dirty="0"/>
              <a:t>Welkom			5 min.</a:t>
            </a:r>
          </a:p>
          <a:p>
            <a:pPr algn="l"/>
            <a:r>
              <a:rPr lang="nl-NL" sz="3200" dirty="0"/>
              <a:t>Inleiding			10 min.	</a:t>
            </a:r>
          </a:p>
          <a:p>
            <a:pPr algn="l"/>
            <a:r>
              <a:rPr lang="nl-NL" sz="3200" dirty="0"/>
              <a:t>Aan de slag		20 min.	</a:t>
            </a:r>
          </a:p>
          <a:p>
            <a:pPr algn="l"/>
            <a:r>
              <a:rPr lang="nl-NL" sz="3200" dirty="0"/>
              <a:t>Uitwisseling		10 min.</a:t>
            </a:r>
          </a:p>
          <a:p>
            <a:pPr marL="0" indent="0" algn="l">
              <a:buNone/>
            </a:pPr>
            <a:endParaRPr lang="nl-NL" sz="3200" dirty="0"/>
          </a:p>
        </p:txBody>
      </p:sp>
      <p:sp>
        <p:nvSpPr>
          <p:cNvPr id="8" name="Titel 1">
            <a:extLst>
              <a:ext uri="{FF2B5EF4-FFF2-40B4-BE49-F238E27FC236}">
                <a16:creationId xmlns:a16="http://schemas.microsoft.com/office/drawing/2014/main" id="{EDA1E45B-60FD-42FF-A4CF-8A20B8C59A59}"/>
              </a:ext>
            </a:extLst>
          </p:cNvPr>
          <p:cNvSpPr txBox="1">
            <a:spLocks noGrp="1"/>
          </p:cNvSpPr>
          <p:nvPr>
            <p:ph type="title"/>
          </p:nvPr>
        </p:nvSpPr>
        <p:spPr>
          <a:xfrm>
            <a:off x="-931607" y="1240622"/>
            <a:ext cx="10515600" cy="1325563"/>
          </a:xfrm>
          <a:prstGeom prst="rect">
            <a:avLst/>
          </a:prstGeom>
        </p:spPr>
        <p:txBody>
          <a:bodyPr/>
          <a:lstStyle/>
          <a:p>
            <a:r>
              <a:rPr dirty="0" err="1"/>
              <a:t>Programma</a:t>
            </a:r>
            <a:r>
              <a:rPr lang="nl-NL" dirty="0"/>
              <a:t> workshop</a:t>
            </a:r>
            <a:r>
              <a:rPr dirty="0"/>
              <a:t> </a:t>
            </a:r>
          </a:p>
        </p:txBody>
      </p:sp>
    </p:spTree>
    <p:extLst>
      <p:ext uri="{BB962C8B-B14F-4D97-AF65-F5344CB8AC3E}">
        <p14:creationId xmlns:p14="http://schemas.microsoft.com/office/powerpoint/2010/main" val="402189781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jdelijke aanduiding voor voettekst 3"/>
          <p:cNvSpPr txBox="1"/>
          <p:nvPr/>
        </p:nvSpPr>
        <p:spPr>
          <a:xfrm>
            <a:off x="4038600" y="6414761"/>
            <a:ext cx="4114800" cy="248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defRPr>
            </a:lvl1pPr>
          </a:lstStyle>
          <a:p>
            <a:r>
              <a:t>© Landelijke vereniging van vakcolleges</a:t>
            </a:r>
          </a:p>
        </p:txBody>
      </p:sp>
      <p:pic>
        <p:nvPicPr>
          <p:cNvPr id="1026" name="Picture 2" descr="Afbeeldingsresultaat voor de meerwaarde logo">
            <a:extLst>
              <a:ext uri="{FF2B5EF4-FFF2-40B4-BE49-F238E27FC236}">
                <a16:creationId xmlns:a16="http://schemas.microsoft.com/office/drawing/2014/main" id="{3E32F249-5D08-42DE-9B7A-7A4BC13B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30" y="80622"/>
            <a:ext cx="2876550" cy="1590675"/>
          </a:xfrm>
          <a:prstGeom prst="rect">
            <a:avLst/>
          </a:prstGeom>
          <a:noFill/>
          <a:extLst>
            <a:ext uri="{909E8E84-426E-40DD-AFC4-6F175D3DCCD1}">
              <a14:hiddenFill xmlns:a14="http://schemas.microsoft.com/office/drawing/2010/main">
                <a:solidFill>
                  <a:srgbClr val="FFFFFF"/>
                </a:solidFill>
              </a14:hiddenFill>
            </a:ext>
          </a:extLst>
        </p:spPr>
      </p:pic>
      <p:sp>
        <p:nvSpPr>
          <p:cNvPr id="7" name="Ondertitel 2">
            <a:extLst>
              <a:ext uri="{FF2B5EF4-FFF2-40B4-BE49-F238E27FC236}">
                <a16:creationId xmlns:a16="http://schemas.microsoft.com/office/drawing/2014/main" id="{D2E1D7DC-4553-46A1-B93A-E22D55FA91B2}"/>
              </a:ext>
            </a:extLst>
          </p:cNvPr>
          <p:cNvSpPr txBox="1">
            <a:spLocks noGrp="1"/>
          </p:cNvSpPr>
          <p:nvPr>
            <p:ph type="body" idx="1"/>
          </p:nvPr>
        </p:nvSpPr>
        <p:spPr>
          <a:xfrm>
            <a:off x="838200" y="3789359"/>
            <a:ext cx="10515600" cy="2387603"/>
          </a:xfrm>
          <a:prstGeom prst="rect">
            <a:avLst/>
          </a:prstGeom>
        </p:spPr>
        <p:txBody>
          <a:bodyPr>
            <a:normAutofit/>
          </a:bodyPr>
          <a:lstStyle/>
          <a:p>
            <a:pPr marL="0" indent="0" algn="l">
              <a:buNone/>
            </a:pPr>
            <a:r>
              <a:rPr sz="3200" dirty="0"/>
              <a:t>Matthijs Scheer</a:t>
            </a:r>
            <a:endParaRPr lang="nl-NL" sz="3200" dirty="0"/>
          </a:p>
          <a:p>
            <a:pPr algn="l"/>
            <a:r>
              <a:rPr sz="2800" dirty="0" err="1"/>
              <a:t>onderwijsadviseur</a:t>
            </a:r>
            <a:r>
              <a:rPr sz="2800" dirty="0"/>
              <a:t> L</a:t>
            </a:r>
            <a:r>
              <a:rPr lang="nl-NL" sz="2800" dirty="0"/>
              <a:t>VV / </a:t>
            </a:r>
          </a:p>
          <a:p>
            <a:pPr algn="l"/>
            <a:r>
              <a:rPr lang="nl-NL" sz="2800" dirty="0"/>
              <a:t>teamleider Techniek Greijdanus College Zwolle /</a:t>
            </a:r>
          </a:p>
          <a:p>
            <a:pPr algn="l"/>
            <a:r>
              <a:rPr lang="nl-NL" sz="2800" dirty="0"/>
              <a:t>projectleider STO De Meerwaarde Barneveld</a:t>
            </a:r>
            <a:endParaRPr sz="2800" dirty="0"/>
          </a:p>
        </p:txBody>
      </p:sp>
      <p:sp>
        <p:nvSpPr>
          <p:cNvPr id="8" name="Titel 1">
            <a:extLst>
              <a:ext uri="{FF2B5EF4-FFF2-40B4-BE49-F238E27FC236}">
                <a16:creationId xmlns:a16="http://schemas.microsoft.com/office/drawing/2014/main" id="{8E5375E0-6919-4076-B4CC-92C5AA4C501C}"/>
              </a:ext>
            </a:extLst>
          </p:cNvPr>
          <p:cNvSpPr txBox="1">
            <a:spLocks/>
          </p:cNvSpPr>
          <p:nvPr/>
        </p:nvSpPr>
        <p:spPr>
          <a:xfrm>
            <a:off x="744415" y="1909096"/>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hangingPunct="1"/>
            <a:r>
              <a:rPr lang="nl-NL" dirty="0"/>
              <a:t>Welkom</a:t>
            </a:r>
          </a:p>
        </p:txBody>
      </p:sp>
    </p:spTree>
    <p:extLst>
      <p:ext uri="{BB962C8B-B14F-4D97-AF65-F5344CB8AC3E}">
        <p14:creationId xmlns:p14="http://schemas.microsoft.com/office/powerpoint/2010/main" val="26017765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jdelijke aanduiding voor voettekst 3"/>
          <p:cNvSpPr txBox="1"/>
          <p:nvPr/>
        </p:nvSpPr>
        <p:spPr>
          <a:xfrm>
            <a:off x="4038600" y="6414761"/>
            <a:ext cx="4114800" cy="248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defRPr>
            </a:lvl1pPr>
          </a:lstStyle>
          <a:p>
            <a:r>
              <a:t>© Landelijke vereniging van vakcolleges</a:t>
            </a:r>
          </a:p>
        </p:txBody>
      </p:sp>
      <p:pic>
        <p:nvPicPr>
          <p:cNvPr id="1026" name="Picture 2" descr="Afbeeldingsresultaat voor de meerwaarde logo">
            <a:extLst>
              <a:ext uri="{FF2B5EF4-FFF2-40B4-BE49-F238E27FC236}">
                <a16:creationId xmlns:a16="http://schemas.microsoft.com/office/drawing/2014/main" id="{3E32F249-5D08-42DE-9B7A-7A4BC13B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30" y="80622"/>
            <a:ext cx="2876550" cy="1590675"/>
          </a:xfrm>
          <a:prstGeom prst="rect">
            <a:avLst/>
          </a:prstGeom>
          <a:noFill/>
          <a:extLst>
            <a:ext uri="{909E8E84-426E-40DD-AFC4-6F175D3DCCD1}">
              <a14:hiddenFill xmlns:a14="http://schemas.microsoft.com/office/drawing/2010/main">
                <a:solidFill>
                  <a:srgbClr val="FFFFFF"/>
                </a:solidFill>
              </a14:hiddenFill>
            </a:ext>
          </a:extLst>
        </p:spPr>
      </p:pic>
      <p:sp>
        <p:nvSpPr>
          <p:cNvPr id="7" name="Ondertitel 2">
            <a:extLst>
              <a:ext uri="{FF2B5EF4-FFF2-40B4-BE49-F238E27FC236}">
                <a16:creationId xmlns:a16="http://schemas.microsoft.com/office/drawing/2014/main" id="{D2E1D7DC-4553-46A1-B93A-E22D55FA91B2}"/>
              </a:ext>
            </a:extLst>
          </p:cNvPr>
          <p:cNvSpPr txBox="1">
            <a:spLocks noGrp="1"/>
          </p:cNvSpPr>
          <p:nvPr>
            <p:ph type="body" idx="1"/>
          </p:nvPr>
        </p:nvSpPr>
        <p:spPr>
          <a:xfrm>
            <a:off x="838200" y="3789359"/>
            <a:ext cx="10515600" cy="2387603"/>
          </a:xfrm>
          <a:prstGeom prst="rect">
            <a:avLst/>
          </a:prstGeom>
        </p:spPr>
        <p:txBody>
          <a:bodyPr>
            <a:normAutofit/>
          </a:bodyPr>
          <a:lstStyle/>
          <a:p>
            <a:pPr marL="457200" indent="-457200" algn="l">
              <a:buFontTx/>
              <a:buChar char="-"/>
            </a:pPr>
            <a:r>
              <a:rPr lang="nl-NL" sz="2800" dirty="0"/>
              <a:t>Waarom stakeholdersbeleid?</a:t>
            </a:r>
          </a:p>
          <a:p>
            <a:pPr marL="457200" indent="-457200" algn="l">
              <a:buFontTx/>
              <a:buChar char="-"/>
            </a:pPr>
            <a:r>
              <a:rPr lang="nl-NL" sz="2800" dirty="0"/>
              <a:t>Wie zijn de stakeholders?</a:t>
            </a:r>
          </a:p>
          <a:p>
            <a:pPr marL="457200" indent="-457200" algn="l">
              <a:buFontTx/>
              <a:buChar char="-"/>
            </a:pPr>
            <a:r>
              <a:rPr lang="nl-NL" sz="2800" dirty="0"/>
              <a:t>Hoe kunnen we ze gebruiken bij </a:t>
            </a:r>
            <a:r>
              <a:rPr lang="nl-NL" sz="2800" dirty="0" err="1"/>
              <a:t>veranderings</a:t>
            </a:r>
            <a:r>
              <a:rPr lang="nl-NL" sz="2800" dirty="0"/>
              <a:t>/ontwikkelingstrajecten?</a:t>
            </a:r>
          </a:p>
        </p:txBody>
      </p:sp>
      <p:sp>
        <p:nvSpPr>
          <p:cNvPr id="8" name="Titel 1">
            <a:extLst>
              <a:ext uri="{FF2B5EF4-FFF2-40B4-BE49-F238E27FC236}">
                <a16:creationId xmlns:a16="http://schemas.microsoft.com/office/drawing/2014/main" id="{8E5375E0-6919-4076-B4CC-92C5AA4C501C}"/>
              </a:ext>
            </a:extLst>
          </p:cNvPr>
          <p:cNvSpPr txBox="1">
            <a:spLocks/>
          </p:cNvSpPr>
          <p:nvPr/>
        </p:nvSpPr>
        <p:spPr>
          <a:xfrm>
            <a:off x="744415" y="1909096"/>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hangingPunct="1"/>
            <a:r>
              <a:rPr lang="nl-NL" dirty="0"/>
              <a:t>Inleiding</a:t>
            </a:r>
          </a:p>
        </p:txBody>
      </p:sp>
    </p:spTree>
    <p:extLst>
      <p:ext uri="{BB962C8B-B14F-4D97-AF65-F5344CB8AC3E}">
        <p14:creationId xmlns:p14="http://schemas.microsoft.com/office/powerpoint/2010/main" val="136644451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jdelijke aanduiding voor voettekst 3"/>
          <p:cNvSpPr txBox="1"/>
          <p:nvPr/>
        </p:nvSpPr>
        <p:spPr>
          <a:xfrm>
            <a:off x="4038600" y="6414761"/>
            <a:ext cx="4114800" cy="248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defRPr>
            </a:lvl1pPr>
          </a:lstStyle>
          <a:p>
            <a:r>
              <a:t>© Landelijke vereniging van vakcolleges</a:t>
            </a:r>
          </a:p>
        </p:txBody>
      </p:sp>
      <p:pic>
        <p:nvPicPr>
          <p:cNvPr id="1026" name="Picture 2" descr="Afbeeldingsresultaat voor de meerwaarde logo">
            <a:extLst>
              <a:ext uri="{FF2B5EF4-FFF2-40B4-BE49-F238E27FC236}">
                <a16:creationId xmlns:a16="http://schemas.microsoft.com/office/drawing/2014/main" id="{3E32F249-5D08-42DE-9B7A-7A4BC13B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30" y="80622"/>
            <a:ext cx="2876550" cy="1590675"/>
          </a:xfrm>
          <a:prstGeom prst="rect">
            <a:avLst/>
          </a:prstGeom>
          <a:noFill/>
          <a:extLst>
            <a:ext uri="{909E8E84-426E-40DD-AFC4-6F175D3DCCD1}">
              <a14:hiddenFill xmlns:a14="http://schemas.microsoft.com/office/drawing/2010/main">
                <a:solidFill>
                  <a:srgbClr val="FFFFFF"/>
                </a:solidFill>
              </a14:hiddenFill>
            </a:ext>
          </a:extLst>
        </p:spPr>
      </p:pic>
      <p:sp>
        <p:nvSpPr>
          <p:cNvPr id="7" name="Ondertitel 2">
            <a:extLst>
              <a:ext uri="{FF2B5EF4-FFF2-40B4-BE49-F238E27FC236}">
                <a16:creationId xmlns:a16="http://schemas.microsoft.com/office/drawing/2014/main" id="{D2E1D7DC-4553-46A1-B93A-E22D55FA91B2}"/>
              </a:ext>
            </a:extLst>
          </p:cNvPr>
          <p:cNvSpPr txBox="1">
            <a:spLocks noGrp="1"/>
          </p:cNvSpPr>
          <p:nvPr>
            <p:ph type="body" idx="1"/>
          </p:nvPr>
        </p:nvSpPr>
        <p:spPr>
          <a:xfrm>
            <a:off x="838200" y="3789359"/>
            <a:ext cx="10515600" cy="2387603"/>
          </a:xfrm>
          <a:prstGeom prst="rect">
            <a:avLst/>
          </a:prstGeom>
        </p:spPr>
        <p:txBody>
          <a:bodyPr>
            <a:normAutofit fontScale="92500" lnSpcReduction="20000"/>
          </a:bodyPr>
          <a:lstStyle/>
          <a:p>
            <a:pPr algn="l"/>
            <a:r>
              <a:rPr lang="nl-NL" sz="3200" dirty="0"/>
              <a:t>Als het gaat over strategische doelstellingen is het belangrijk het hele speelveld te overzien. Alle belanghebbenden hebben zowel belang als invloed. </a:t>
            </a:r>
          </a:p>
          <a:p>
            <a:pPr algn="l"/>
            <a:r>
              <a:rPr lang="nl-NL" sz="3200" dirty="0"/>
              <a:t>Stakeholdersmanagement gaat over het organiseren van verbinding en invloed, en wel zo dat de veranderingen goed kunnen worden gerealiseerd. </a:t>
            </a:r>
          </a:p>
        </p:txBody>
      </p:sp>
      <p:sp>
        <p:nvSpPr>
          <p:cNvPr id="8" name="Titel 1">
            <a:extLst>
              <a:ext uri="{FF2B5EF4-FFF2-40B4-BE49-F238E27FC236}">
                <a16:creationId xmlns:a16="http://schemas.microsoft.com/office/drawing/2014/main" id="{8E5375E0-6919-4076-B4CC-92C5AA4C501C}"/>
              </a:ext>
            </a:extLst>
          </p:cNvPr>
          <p:cNvSpPr txBox="1">
            <a:spLocks/>
          </p:cNvSpPr>
          <p:nvPr/>
        </p:nvSpPr>
        <p:spPr>
          <a:xfrm>
            <a:off x="838200" y="1671297"/>
            <a:ext cx="10515600" cy="10985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l" hangingPunct="1"/>
            <a:r>
              <a:rPr lang="nl-NL" sz="5400" dirty="0"/>
              <a:t>Waarom stakeholdersbeleid?</a:t>
            </a:r>
          </a:p>
        </p:txBody>
      </p:sp>
      <p:sp>
        <p:nvSpPr>
          <p:cNvPr id="6" name="Titel 1">
            <a:extLst>
              <a:ext uri="{FF2B5EF4-FFF2-40B4-BE49-F238E27FC236}">
                <a16:creationId xmlns:a16="http://schemas.microsoft.com/office/drawing/2014/main" id="{E308587A-0A7E-4A93-9F79-755FABC2F8CE}"/>
              </a:ext>
            </a:extLst>
          </p:cNvPr>
          <p:cNvSpPr txBox="1">
            <a:spLocks/>
          </p:cNvSpPr>
          <p:nvPr/>
        </p:nvSpPr>
        <p:spPr>
          <a:xfrm>
            <a:off x="838200" y="2647319"/>
            <a:ext cx="10515600" cy="78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l" hangingPunct="1"/>
            <a:r>
              <a:rPr lang="nl-NL" sz="4000" dirty="0"/>
              <a:t>Strategische doelstellingen</a:t>
            </a:r>
          </a:p>
        </p:txBody>
      </p:sp>
    </p:spTree>
    <p:extLst>
      <p:ext uri="{BB962C8B-B14F-4D97-AF65-F5344CB8AC3E}">
        <p14:creationId xmlns:p14="http://schemas.microsoft.com/office/powerpoint/2010/main" val="205360048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jdelijke aanduiding voor voettekst 3"/>
          <p:cNvSpPr txBox="1"/>
          <p:nvPr/>
        </p:nvSpPr>
        <p:spPr>
          <a:xfrm>
            <a:off x="4038600" y="6414761"/>
            <a:ext cx="4114800" cy="248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defRPr>
            </a:lvl1pPr>
          </a:lstStyle>
          <a:p>
            <a:r>
              <a:t>© Landelijke vereniging van vakcolleges</a:t>
            </a:r>
          </a:p>
        </p:txBody>
      </p:sp>
      <p:pic>
        <p:nvPicPr>
          <p:cNvPr id="1026" name="Picture 2" descr="Afbeeldingsresultaat voor de meerwaarde logo">
            <a:extLst>
              <a:ext uri="{FF2B5EF4-FFF2-40B4-BE49-F238E27FC236}">
                <a16:creationId xmlns:a16="http://schemas.microsoft.com/office/drawing/2014/main" id="{3E32F249-5D08-42DE-9B7A-7A4BC13B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30" y="80622"/>
            <a:ext cx="2876550" cy="1590675"/>
          </a:xfrm>
          <a:prstGeom prst="rect">
            <a:avLst/>
          </a:prstGeom>
          <a:noFill/>
          <a:extLst>
            <a:ext uri="{909E8E84-426E-40DD-AFC4-6F175D3DCCD1}">
              <a14:hiddenFill xmlns:a14="http://schemas.microsoft.com/office/drawing/2010/main">
                <a:solidFill>
                  <a:srgbClr val="FFFFFF"/>
                </a:solidFill>
              </a14:hiddenFill>
            </a:ext>
          </a:extLst>
        </p:spPr>
      </p:pic>
      <p:sp>
        <p:nvSpPr>
          <p:cNvPr id="7" name="Ondertitel 2">
            <a:extLst>
              <a:ext uri="{FF2B5EF4-FFF2-40B4-BE49-F238E27FC236}">
                <a16:creationId xmlns:a16="http://schemas.microsoft.com/office/drawing/2014/main" id="{D2E1D7DC-4553-46A1-B93A-E22D55FA91B2}"/>
              </a:ext>
            </a:extLst>
          </p:cNvPr>
          <p:cNvSpPr txBox="1">
            <a:spLocks noGrp="1"/>
          </p:cNvSpPr>
          <p:nvPr>
            <p:ph type="body" idx="1"/>
          </p:nvPr>
        </p:nvSpPr>
        <p:spPr>
          <a:xfrm>
            <a:off x="838200" y="3623342"/>
            <a:ext cx="10515600" cy="2699208"/>
          </a:xfrm>
          <a:prstGeom prst="rect">
            <a:avLst/>
          </a:prstGeom>
        </p:spPr>
        <p:txBody>
          <a:bodyPr>
            <a:normAutofit/>
          </a:bodyPr>
          <a:lstStyle/>
          <a:p>
            <a:pPr algn="l"/>
            <a:r>
              <a:rPr lang="nl-NL" sz="2800" dirty="0"/>
              <a:t>Binnen een school/instelling zijn bij een project of verandering altijd meerdere mensen en partijen betrokken. </a:t>
            </a:r>
          </a:p>
          <a:p>
            <a:pPr algn="l"/>
            <a:r>
              <a:rPr lang="nl-NL" sz="2800" dirty="0"/>
              <a:t>Dit zijn de stakeholders. Al die partijen hebben hun eigen belangen en verwachtingen. </a:t>
            </a:r>
          </a:p>
          <a:p>
            <a:pPr algn="l"/>
            <a:r>
              <a:rPr lang="nl-NL" sz="2800" dirty="0"/>
              <a:t>Door het in beeld brengen van alle stakeholders van een organisatie wordt het duidelijk wie betrokken moeten worden en in welke mate</a:t>
            </a:r>
            <a:endParaRPr lang="nl-NL" sz="3200" dirty="0"/>
          </a:p>
        </p:txBody>
      </p:sp>
      <p:sp>
        <p:nvSpPr>
          <p:cNvPr id="8" name="Titel 1">
            <a:extLst>
              <a:ext uri="{FF2B5EF4-FFF2-40B4-BE49-F238E27FC236}">
                <a16:creationId xmlns:a16="http://schemas.microsoft.com/office/drawing/2014/main" id="{8E5375E0-6919-4076-B4CC-92C5AA4C501C}"/>
              </a:ext>
            </a:extLst>
          </p:cNvPr>
          <p:cNvSpPr txBox="1">
            <a:spLocks/>
          </p:cNvSpPr>
          <p:nvPr/>
        </p:nvSpPr>
        <p:spPr>
          <a:xfrm>
            <a:off x="744415" y="1909096"/>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l" hangingPunct="1"/>
            <a:r>
              <a:rPr lang="nl-NL" sz="5400" dirty="0"/>
              <a:t>Wie zijn de stakeholders?</a:t>
            </a:r>
          </a:p>
        </p:txBody>
      </p:sp>
    </p:spTree>
    <p:extLst>
      <p:ext uri="{BB962C8B-B14F-4D97-AF65-F5344CB8AC3E}">
        <p14:creationId xmlns:p14="http://schemas.microsoft.com/office/powerpoint/2010/main" val="7450826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jdelijke aanduiding voor voettekst 3"/>
          <p:cNvSpPr txBox="1"/>
          <p:nvPr/>
        </p:nvSpPr>
        <p:spPr>
          <a:xfrm>
            <a:off x="4038600" y="6414761"/>
            <a:ext cx="4114800" cy="248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defRPr>
            </a:lvl1pPr>
          </a:lstStyle>
          <a:p>
            <a:r>
              <a:t>© Landelijke vereniging van vakcolleges</a:t>
            </a:r>
          </a:p>
        </p:txBody>
      </p:sp>
      <p:pic>
        <p:nvPicPr>
          <p:cNvPr id="1026" name="Picture 2" descr="Afbeeldingsresultaat voor de meerwaarde logo">
            <a:extLst>
              <a:ext uri="{FF2B5EF4-FFF2-40B4-BE49-F238E27FC236}">
                <a16:creationId xmlns:a16="http://schemas.microsoft.com/office/drawing/2014/main" id="{3E32F249-5D08-42DE-9B7A-7A4BC13B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30" y="80622"/>
            <a:ext cx="2876550" cy="1590675"/>
          </a:xfrm>
          <a:prstGeom prst="rect">
            <a:avLst/>
          </a:prstGeom>
          <a:noFill/>
          <a:extLst>
            <a:ext uri="{909E8E84-426E-40DD-AFC4-6F175D3DCCD1}">
              <a14:hiddenFill xmlns:a14="http://schemas.microsoft.com/office/drawing/2010/main">
                <a:solidFill>
                  <a:srgbClr val="FFFFFF"/>
                </a:solidFill>
              </a14:hiddenFill>
            </a:ext>
          </a:extLst>
        </p:spPr>
      </p:pic>
      <p:sp>
        <p:nvSpPr>
          <p:cNvPr id="7" name="Ondertitel 2">
            <a:extLst>
              <a:ext uri="{FF2B5EF4-FFF2-40B4-BE49-F238E27FC236}">
                <a16:creationId xmlns:a16="http://schemas.microsoft.com/office/drawing/2014/main" id="{D2E1D7DC-4553-46A1-B93A-E22D55FA91B2}"/>
              </a:ext>
            </a:extLst>
          </p:cNvPr>
          <p:cNvSpPr txBox="1">
            <a:spLocks noGrp="1"/>
          </p:cNvSpPr>
          <p:nvPr>
            <p:ph type="body" idx="1"/>
          </p:nvPr>
        </p:nvSpPr>
        <p:spPr>
          <a:xfrm>
            <a:off x="838200" y="3195426"/>
            <a:ext cx="10515600" cy="3151358"/>
          </a:xfrm>
          <a:prstGeom prst="rect">
            <a:avLst/>
          </a:prstGeom>
        </p:spPr>
        <p:txBody>
          <a:bodyPr>
            <a:normAutofit/>
          </a:bodyPr>
          <a:lstStyle/>
          <a:p>
            <a:pPr algn="l"/>
            <a:endParaRPr lang="nl-NL" sz="2800" dirty="0">
              <a:sym typeface="Wingdings" panose="05000000000000000000" pitchFamily="2" charset="2"/>
            </a:endParaRPr>
          </a:p>
          <a:p>
            <a:pPr algn="l"/>
            <a:r>
              <a:rPr lang="nl-NL" sz="2800" dirty="0"/>
              <a:t>Belanghebbenden meenemen en de invloed van de belanghebbenden gebruiken om de gewenste verandering door te voeren. </a:t>
            </a:r>
          </a:p>
          <a:p>
            <a:pPr algn="l"/>
            <a:endParaRPr lang="nl-NL" sz="2800" dirty="0"/>
          </a:p>
        </p:txBody>
      </p:sp>
      <p:sp>
        <p:nvSpPr>
          <p:cNvPr id="8" name="Titel 1">
            <a:extLst>
              <a:ext uri="{FF2B5EF4-FFF2-40B4-BE49-F238E27FC236}">
                <a16:creationId xmlns:a16="http://schemas.microsoft.com/office/drawing/2014/main" id="{8E5375E0-6919-4076-B4CC-92C5AA4C501C}"/>
              </a:ext>
            </a:extLst>
          </p:cNvPr>
          <p:cNvSpPr txBox="1">
            <a:spLocks/>
          </p:cNvSpPr>
          <p:nvPr/>
        </p:nvSpPr>
        <p:spPr>
          <a:xfrm>
            <a:off x="744415" y="2316717"/>
            <a:ext cx="10515600" cy="8787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l" hangingPunct="1"/>
            <a:r>
              <a:rPr lang="nl-NL" sz="4000" dirty="0"/>
              <a:t>Verandering</a:t>
            </a:r>
          </a:p>
        </p:txBody>
      </p:sp>
      <p:sp>
        <p:nvSpPr>
          <p:cNvPr id="6" name="Titel 1">
            <a:extLst>
              <a:ext uri="{FF2B5EF4-FFF2-40B4-BE49-F238E27FC236}">
                <a16:creationId xmlns:a16="http://schemas.microsoft.com/office/drawing/2014/main" id="{65E6CC74-DC52-49D6-AAD1-2BC61F3BF388}"/>
              </a:ext>
            </a:extLst>
          </p:cNvPr>
          <p:cNvSpPr txBox="1">
            <a:spLocks/>
          </p:cNvSpPr>
          <p:nvPr/>
        </p:nvSpPr>
        <p:spPr>
          <a:xfrm>
            <a:off x="744415" y="1224443"/>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l" hangingPunct="1"/>
            <a:r>
              <a:rPr lang="nl-NL" sz="5400" dirty="0"/>
              <a:t>Hoe kunnen we ze gebruiken?</a:t>
            </a:r>
          </a:p>
        </p:txBody>
      </p:sp>
    </p:spTree>
    <p:extLst>
      <p:ext uri="{BB962C8B-B14F-4D97-AF65-F5344CB8AC3E}">
        <p14:creationId xmlns:p14="http://schemas.microsoft.com/office/powerpoint/2010/main" val="363074932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jdelijke aanduiding voor voettekst 3"/>
          <p:cNvSpPr txBox="1"/>
          <p:nvPr/>
        </p:nvSpPr>
        <p:spPr>
          <a:xfrm>
            <a:off x="4038600" y="6414761"/>
            <a:ext cx="4114800" cy="248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defRPr>
            </a:lvl1pPr>
          </a:lstStyle>
          <a:p>
            <a:r>
              <a:t>© Landelijke vereniging van vakcolleges</a:t>
            </a:r>
          </a:p>
        </p:txBody>
      </p:sp>
      <p:pic>
        <p:nvPicPr>
          <p:cNvPr id="1026" name="Picture 2" descr="Afbeeldingsresultaat voor de meerwaarde logo">
            <a:extLst>
              <a:ext uri="{FF2B5EF4-FFF2-40B4-BE49-F238E27FC236}">
                <a16:creationId xmlns:a16="http://schemas.microsoft.com/office/drawing/2014/main" id="{3E32F249-5D08-42DE-9B7A-7A4BC13B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30" y="80622"/>
            <a:ext cx="2876550" cy="1590675"/>
          </a:xfrm>
          <a:prstGeom prst="rect">
            <a:avLst/>
          </a:prstGeom>
          <a:noFill/>
          <a:extLst>
            <a:ext uri="{909E8E84-426E-40DD-AFC4-6F175D3DCCD1}">
              <a14:hiddenFill xmlns:a14="http://schemas.microsoft.com/office/drawing/2010/main">
                <a:solidFill>
                  <a:srgbClr val="FFFFFF"/>
                </a:solidFill>
              </a14:hiddenFill>
            </a:ext>
          </a:extLst>
        </p:spPr>
      </p:pic>
      <p:sp>
        <p:nvSpPr>
          <p:cNvPr id="7" name="Ondertitel 2">
            <a:extLst>
              <a:ext uri="{FF2B5EF4-FFF2-40B4-BE49-F238E27FC236}">
                <a16:creationId xmlns:a16="http://schemas.microsoft.com/office/drawing/2014/main" id="{D2E1D7DC-4553-46A1-B93A-E22D55FA91B2}"/>
              </a:ext>
            </a:extLst>
          </p:cNvPr>
          <p:cNvSpPr txBox="1">
            <a:spLocks noGrp="1"/>
          </p:cNvSpPr>
          <p:nvPr>
            <p:ph type="body" idx="1"/>
          </p:nvPr>
        </p:nvSpPr>
        <p:spPr>
          <a:xfrm>
            <a:off x="838200" y="3195426"/>
            <a:ext cx="10515600" cy="3151358"/>
          </a:xfrm>
          <a:prstGeom prst="rect">
            <a:avLst/>
          </a:prstGeom>
        </p:spPr>
        <p:txBody>
          <a:bodyPr>
            <a:normAutofit/>
          </a:bodyPr>
          <a:lstStyle/>
          <a:p>
            <a:pPr algn="l"/>
            <a:r>
              <a:rPr lang="nl-NL" sz="2800" dirty="0"/>
              <a:t>De personen die invloed kunnen uitoefenen op de gewenste ontwikkeling, moeten jouw boodschap dragen. Als zíj het zeggen en het voortouw nemen, volgt de rest snel(</a:t>
            </a:r>
            <a:r>
              <a:rPr lang="nl-NL" sz="2800" dirty="0" err="1"/>
              <a:t>ler</a:t>
            </a:r>
            <a:r>
              <a:rPr lang="nl-NL" sz="2800" dirty="0"/>
              <a:t>). </a:t>
            </a:r>
          </a:p>
          <a:p>
            <a:pPr algn="l"/>
            <a:r>
              <a:rPr lang="nl-NL" sz="2800" dirty="0"/>
              <a:t>En omgekeerd; als zíj het belang van de verandering niet inzien, krijg je als projectmanager de organisatie niet in beweging, hoe graag je dat ook wilt</a:t>
            </a:r>
            <a:r>
              <a:rPr lang="nl-NL" dirty="0"/>
              <a:t>.</a:t>
            </a:r>
          </a:p>
          <a:p>
            <a:pPr algn="l"/>
            <a:endParaRPr lang="nl-NL" sz="2800" dirty="0"/>
          </a:p>
        </p:txBody>
      </p:sp>
      <p:sp>
        <p:nvSpPr>
          <p:cNvPr id="8" name="Titel 1">
            <a:extLst>
              <a:ext uri="{FF2B5EF4-FFF2-40B4-BE49-F238E27FC236}">
                <a16:creationId xmlns:a16="http://schemas.microsoft.com/office/drawing/2014/main" id="{8E5375E0-6919-4076-B4CC-92C5AA4C501C}"/>
              </a:ext>
            </a:extLst>
          </p:cNvPr>
          <p:cNvSpPr txBox="1">
            <a:spLocks/>
          </p:cNvSpPr>
          <p:nvPr/>
        </p:nvSpPr>
        <p:spPr>
          <a:xfrm>
            <a:off x="744415" y="2316717"/>
            <a:ext cx="10515600" cy="8787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l" hangingPunct="1"/>
            <a:r>
              <a:rPr lang="nl-NL" sz="4000" dirty="0"/>
              <a:t>Invloed </a:t>
            </a:r>
          </a:p>
        </p:txBody>
      </p:sp>
      <p:sp>
        <p:nvSpPr>
          <p:cNvPr id="6" name="Titel 1">
            <a:extLst>
              <a:ext uri="{FF2B5EF4-FFF2-40B4-BE49-F238E27FC236}">
                <a16:creationId xmlns:a16="http://schemas.microsoft.com/office/drawing/2014/main" id="{65E6CC74-DC52-49D6-AAD1-2BC61F3BF388}"/>
              </a:ext>
            </a:extLst>
          </p:cNvPr>
          <p:cNvSpPr txBox="1">
            <a:spLocks/>
          </p:cNvSpPr>
          <p:nvPr/>
        </p:nvSpPr>
        <p:spPr>
          <a:xfrm>
            <a:off x="744415" y="1224443"/>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l" hangingPunct="1"/>
            <a:r>
              <a:rPr lang="nl-NL" sz="5400" dirty="0"/>
              <a:t>Hoe kunnen we ze gebruiken?</a:t>
            </a:r>
          </a:p>
        </p:txBody>
      </p:sp>
    </p:spTree>
    <p:extLst>
      <p:ext uri="{BB962C8B-B14F-4D97-AF65-F5344CB8AC3E}">
        <p14:creationId xmlns:p14="http://schemas.microsoft.com/office/powerpoint/2010/main" val="265017924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jdelijke aanduiding voor voettekst 3"/>
          <p:cNvSpPr txBox="1"/>
          <p:nvPr/>
        </p:nvSpPr>
        <p:spPr>
          <a:xfrm>
            <a:off x="4038600" y="6414761"/>
            <a:ext cx="4114800" cy="248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defRPr>
            </a:lvl1pPr>
          </a:lstStyle>
          <a:p>
            <a:r>
              <a:t>© Landelijke vereniging van vakcolleges</a:t>
            </a:r>
          </a:p>
        </p:txBody>
      </p:sp>
      <p:pic>
        <p:nvPicPr>
          <p:cNvPr id="1026" name="Picture 2" descr="Afbeeldingsresultaat voor de meerwaarde logo">
            <a:extLst>
              <a:ext uri="{FF2B5EF4-FFF2-40B4-BE49-F238E27FC236}">
                <a16:creationId xmlns:a16="http://schemas.microsoft.com/office/drawing/2014/main" id="{3E32F249-5D08-42DE-9B7A-7A4BC13B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7730" y="80622"/>
            <a:ext cx="2876550" cy="1590675"/>
          </a:xfrm>
          <a:prstGeom prst="rect">
            <a:avLst/>
          </a:prstGeom>
          <a:noFill/>
          <a:extLst>
            <a:ext uri="{909E8E84-426E-40DD-AFC4-6F175D3DCCD1}">
              <a14:hiddenFill xmlns:a14="http://schemas.microsoft.com/office/drawing/2010/main">
                <a:solidFill>
                  <a:srgbClr val="FFFFFF"/>
                </a:solidFill>
              </a14:hiddenFill>
            </a:ext>
          </a:extLst>
        </p:spPr>
      </p:pic>
      <p:sp>
        <p:nvSpPr>
          <p:cNvPr id="7" name="Ondertitel 2">
            <a:extLst>
              <a:ext uri="{FF2B5EF4-FFF2-40B4-BE49-F238E27FC236}">
                <a16:creationId xmlns:a16="http://schemas.microsoft.com/office/drawing/2014/main" id="{D2E1D7DC-4553-46A1-B93A-E22D55FA91B2}"/>
              </a:ext>
            </a:extLst>
          </p:cNvPr>
          <p:cNvSpPr txBox="1">
            <a:spLocks noGrp="1"/>
          </p:cNvSpPr>
          <p:nvPr>
            <p:ph type="body" idx="1"/>
          </p:nvPr>
        </p:nvSpPr>
        <p:spPr>
          <a:xfrm>
            <a:off x="838200" y="3195426"/>
            <a:ext cx="10515600" cy="3151358"/>
          </a:xfrm>
          <a:prstGeom prst="rect">
            <a:avLst/>
          </a:prstGeom>
        </p:spPr>
        <p:txBody>
          <a:bodyPr>
            <a:normAutofit/>
          </a:bodyPr>
          <a:lstStyle/>
          <a:p>
            <a:pPr marL="457200" indent="-457200" algn="l">
              <a:buFont typeface="Arial" panose="020B0604020202020204" pitchFamily="34" charset="0"/>
              <a:buChar char="•"/>
            </a:pPr>
            <a:r>
              <a:rPr lang="nl-NL" sz="2800" dirty="0"/>
              <a:t>Verwachtingen en belangen van alle belanghebbenden in goede banen leiden. Deze zijn nl. verschillend.</a:t>
            </a:r>
          </a:p>
          <a:p>
            <a:pPr marL="457200" indent="-457200" algn="l">
              <a:buFont typeface="Arial" panose="020B0604020202020204" pitchFamily="34" charset="0"/>
              <a:buChar char="•"/>
            </a:pPr>
            <a:r>
              <a:rPr lang="nl-NL" sz="2800" dirty="0"/>
              <a:t>Draagvlak creëren door communicatie en daadwerkelijke inspraak/invloed.</a:t>
            </a:r>
          </a:p>
          <a:p>
            <a:pPr marL="457200" indent="-457200" algn="l">
              <a:buFont typeface="Arial" panose="020B0604020202020204" pitchFamily="34" charset="0"/>
              <a:buChar char="•"/>
            </a:pPr>
            <a:r>
              <a:rPr lang="nl-NL" sz="2800" dirty="0"/>
              <a:t>Een mate van support wordt gerealiseerd als de verandering geaccepteerd wordt door de stakeholders</a:t>
            </a:r>
          </a:p>
        </p:txBody>
      </p:sp>
      <p:sp>
        <p:nvSpPr>
          <p:cNvPr id="8" name="Titel 1">
            <a:extLst>
              <a:ext uri="{FF2B5EF4-FFF2-40B4-BE49-F238E27FC236}">
                <a16:creationId xmlns:a16="http://schemas.microsoft.com/office/drawing/2014/main" id="{8E5375E0-6919-4076-B4CC-92C5AA4C501C}"/>
              </a:ext>
            </a:extLst>
          </p:cNvPr>
          <p:cNvSpPr txBox="1">
            <a:spLocks/>
          </p:cNvSpPr>
          <p:nvPr/>
        </p:nvSpPr>
        <p:spPr>
          <a:xfrm>
            <a:off x="744415" y="2316717"/>
            <a:ext cx="10515600" cy="8787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l" hangingPunct="1"/>
            <a:r>
              <a:rPr lang="nl-NL" sz="4000" dirty="0"/>
              <a:t>Draagvlak en support</a:t>
            </a:r>
          </a:p>
        </p:txBody>
      </p:sp>
      <p:sp>
        <p:nvSpPr>
          <p:cNvPr id="6" name="Titel 1">
            <a:extLst>
              <a:ext uri="{FF2B5EF4-FFF2-40B4-BE49-F238E27FC236}">
                <a16:creationId xmlns:a16="http://schemas.microsoft.com/office/drawing/2014/main" id="{65E6CC74-DC52-49D6-AAD1-2BC61F3BF388}"/>
              </a:ext>
            </a:extLst>
          </p:cNvPr>
          <p:cNvSpPr txBox="1">
            <a:spLocks/>
          </p:cNvSpPr>
          <p:nvPr/>
        </p:nvSpPr>
        <p:spPr>
          <a:xfrm>
            <a:off x="744415" y="1224443"/>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b">
            <a:normAutofit/>
          </a:bodyPr>
          <a:lst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2B3972"/>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l" hangingPunct="1"/>
            <a:r>
              <a:rPr lang="nl-NL" sz="5400" dirty="0"/>
              <a:t>Hoe kunnen we ze gebruiken?</a:t>
            </a:r>
          </a:p>
        </p:txBody>
      </p:sp>
    </p:spTree>
    <p:extLst>
      <p:ext uri="{BB962C8B-B14F-4D97-AF65-F5344CB8AC3E}">
        <p14:creationId xmlns:p14="http://schemas.microsoft.com/office/powerpoint/2010/main" val="439489106"/>
      </p:ext>
    </p:extLst>
  </p:cSld>
  <p:clrMapOvr>
    <a:masterClrMapping/>
  </p:clrMapOvr>
  <p:transition spd="med"/>
</p:sld>
</file>

<file path=ppt/theme/theme1.xml><?xml version="1.0" encoding="utf-8"?>
<a:theme xmlns:a="http://schemas.openxmlformats.org/drawingml/2006/main" name="Kantoorthema">
  <a:themeElements>
    <a:clrScheme name="Kantoorthema">
      <a:dk1>
        <a:srgbClr val="000000"/>
      </a:dk1>
      <a:lt1>
        <a:srgbClr val="FFFFFF"/>
      </a:lt1>
      <a:dk2>
        <a:srgbClr val="A7A7A7"/>
      </a:dk2>
      <a:lt2>
        <a:srgbClr val="535353"/>
      </a:lt2>
      <a:accent1>
        <a:srgbClr val="0F6FC6"/>
      </a:accent1>
      <a:accent2>
        <a:srgbClr val="009DD9"/>
      </a:accent2>
      <a:accent3>
        <a:srgbClr val="0BD0D9"/>
      </a:accent3>
      <a:accent4>
        <a:srgbClr val="10CF9B"/>
      </a:accent4>
      <a:accent5>
        <a:srgbClr val="7CCA62"/>
      </a:accent5>
      <a:accent6>
        <a:srgbClr val="A5C249"/>
      </a:accent6>
      <a:hlink>
        <a:srgbClr val="0000FF"/>
      </a:hlink>
      <a:folHlink>
        <a:srgbClr val="FF00FF"/>
      </a:folHlink>
    </a:clrScheme>
    <a:fontScheme name="Kantoorthema">
      <a:majorFont>
        <a:latin typeface="Helvetica"/>
        <a:ea typeface="Helvetica"/>
        <a:cs typeface="Helvetica"/>
      </a:majorFont>
      <a:minorFont>
        <a:latin typeface="Calibri"/>
        <a:ea typeface="Calibri"/>
        <a:cs typeface="Calibri"/>
      </a:minorFont>
    </a:fontScheme>
    <a:fmtScheme name="Kantoorth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Kantoorthema">
  <a:themeElements>
    <a:clrScheme name="Kantoorthema">
      <a:dk1>
        <a:srgbClr val="000000"/>
      </a:dk1>
      <a:lt1>
        <a:srgbClr val="FFFFFF"/>
      </a:lt1>
      <a:dk2>
        <a:srgbClr val="A7A7A7"/>
      </a:dk2>
      <a:lt2>
        <a:srgbClr val="535353"/>
      </a:lt2>
      <a:accent1>
        <a:srgbClr val="0F6FC6"/>
      </a:accent1>
      <a:accent2>
        <a:srgbClr val="009DD9"/>
      </a:accent2>
      <a:accent3>
        <a:srgbClr val="0BD0D9"/>
      </a:accent3>
      <a:accent4>
        <a:srgbClr val="10CF9B"/>
      </a:accent4>
      <a:accent5>
        <a:srgbClr val="7CCA62"/>
      </a:accent5>
      <a:accent6>
        <a:srgbClr val="A5C249"/>
      </a:accent6>
      <a:hlink>
        <a:srgbClr val="0000FF"/>
      </a:hlink>
      <a:folHlink>
        <a:srgbClr val="FF00FF"/>
      </a:folHlink>
    </a:clrScheme>
    <a:fontScheme name="Kantoorthema">
      <a:majorFont>
        <a:latin typeface="Helvetica"/>
        <a:ea typeface="Helvetica"/>
        <a:cs typeface="Helvetica"/>
      </a:majorFont>
      <a:minorFont>
        <a:latin typeface="Calibri"/>
        <a:ea typeface="Calibri"/>
        <a:cs typeface="Calibri"/>
      </a:minorFont>
    </a:fontScheme>
    <a:fmtScheme name="Kantoorth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268F216D60FC409ACC4357C8AD21C1" ma:contentTypeVersion="10" ma:contentTypeDescription="Een nieuw document maken." ma:contentTypeScope="" ma:versionID="78de9b2e65907f8ab74c4a872eac1f92">
  <xsd:schema xmlns:xsd="http://www.w3.org/2001/XMLSchema" xmlns:xs="http://www.w3.org/2001/XMLSchema" xmlns:p="http://schemas.microsoft.com/office/2006/metadata/properties" xmlns:ns3="ca6a4a1b-819a-4175-8916-761b51a84cff" targetNamespace="http://schemas.microsoft.com/office/2006/metadata/properties" ma:root="true" ma:fieldsID="592d7c800fd0d75ab636da216a8708bd" ns3:_="">
    <xsd:import namespace="ca6a4a1b-819a-4175-8916-761b51a84cf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6a4a1b-819a-4175-8916-761b51a84c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C49DBA6-0E8A-4BC7-A651-5DF726C85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6a4a1b-819a-4175-8916-761b51a84c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90E8BC-CC39-4243-9E08-C116D33175EF}">
  <ds:schemaRefs>
    <ds:schemaRef ds:uri="http://schemas.microsoft.com/sharepoint/v3/contenttype/forms"/>
  </ds:schemaRefs>
</ds:datastoreItem>
</file>

<file path=customXml/itemProps3.xml><?xml version="1.0" encoding="utf-8"?>
<ds:datastoreItem xmlns:ds="http://schemas.openxmlformats.org/officeDocument/2006/customXml" ds:itemID="{81403EFB-889E-442A-B039-FB0DCBA5EF0E}">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ca6a4a1b-819a-4175-8916-761b51a84cff"/>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95</TotalTime>
  <Words>1400</Words>
  <Application>Microsoft Office PowerPoint</Application>
  <PresentationFormat>Breedbeeld</PresentationFormat>
  <Paragraphs>147</Paragraphs>
  <Slides>14</Slides>
  <Notes>13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14</vt:i4>
      </vt:variant>
    </vt:vector>
  </HeadingPairs>
  <TitlesOfParts>
    <vt:vector size="20" baseType="lpstr">
      <vt:lpstr>Arial</vt:lpstr>
      <vt:lpstr>Calibri</vt:lpstr>
      <vt:lpstr>Calibri Light</vt:lpstr>
      <vt:lpstr>Helvetica</vt:lpstr>
      <vt:lpstr>Wingdings</vt:lpstr>
      <vt:lpstr>Kantoorthema</vt:lpstr>
      <vt:lpstr>Stakeholders</vt:lpstr>
      <vt:lpstr>Programma workshop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Actuele Informatie Vakmavo &amp; Vakhavo binnen de LVV</dc:title>
  <dc:creator>Scheer M. (ssc)</dc:creator>
  <cp:lastModifiedBy>Rita van Valkengoed-van de Brug</cp:lastModifiedBy>
  <cp:revision>13</cp:revision>
  <dcterms:modified xsi:type="dcterms:W3CDTF">2020-04-07T07:18:52Z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0x0101009B268F216D60FC409ACC4357C8AD21C1</vt:lpwstr>
  </property>
</Properties>
</file>